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37"/>
  </p:notesMasterIdLst>
  <p:handoutMasterIdLst>
    <p:handoutMasterId r:id="rId38"/>
  </p:handoutMasterIdLst>
  <p:sldIdLst>
    <p:sldId id="396" r:id="rId2"/>
    <p:sldId id="398" r:id="rId3"/>
    <p:sldId id="399" r:id="rId4"/>
    <p:sldId id="400" r:id="rId5"/>
    <p:sldId id="666" r:id="rId6"/>
    <p:sldId id="668" r:id="rId7"/>
    <p:sldId id="669" r:id="rId8"/>
    <p:sldId id="671" r:id="rId9"/>
    <p:sldId id="670" r:id="rId10"/>
    <p:sldId id="672" r:id="rId11"/>
    <p:sldId id="684" r:id="rId12"/>
    <p:sldId id="673" r:id="rId13"/>
    <p:sldId id="674" r:id="rId14"/>
    <p:sldId id="675" r:id="rId15"/>
    <p:sldId id="676" r:id="rId16"/>
    <p:sldId id="410" r:id="rId17"/>
    <p:sldId id="403" r:id="rId18"/>
    <p:sldId id="677" r:id="rId19"/>
    <p:sldId id="678" r:id="rId20"/>
    <p:sldId id="679" r:id="rId21"/>
    <p:sldId id="680" r:id="rId22"/>
    <p:sldId id="404" r:id="rId23"/>
    <p:sldId id="409" r:id="rId24"/>
    <p:sldId id="681" r:id="rId25"/>
    <p:sldId id="682" r:id="rId26"/>
    <p:sldId id="411" r:id="rId27"/>
    <p:sldId id="683" r:id="rId28"/>
    <p:sldId id="405" r:id="rId29"/>
    <p:sldId id="406" r:id="rId30"/>
    <p:sldId id="408" r:id="rId31"/>
    <p:sldId id="407" r:id="rId32"/>
    <p:sldId id="686" r:id="rId33"/>
    <p:sldId id="688" r:id="rId34"/>
    <p:sldId id="687" r:id="rId35"/>
    <p:sldId id="397" r:id="rId36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만든 이" initials="오전" lastIdx="1" clrIdx="0"/>
  <p:cmAuthor id="2" name="성효 서" initials="성서" lastIdx="1" clrIdx="1">
    <p:extLst>
      <p:ext uri="{19B8F6BF-5375-455C-9EA6-DF929625EA0E}">
        <p15:presenceInfo xmlns:p15="http://schemas.microsoft.com/office/powerpoint/2012/main" userId="a05058798aa2b1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F00"/>
    <a:srgbClr val="C3D600"/>
    <a:srgbClr val="00A0E9"/>
    <a:srgbClr val="0A6DBB"/>
    <a:srgbClr val="1770BF"/>
    <a:srgbClr val="1C1F79"/>
    <a:srgbClr val="666666"/>
    <a:srgbClr val="FFFFFF"/>
    <a:srgbClr val="B9CC00"/>
    <a:srgbClr val="B5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99" autoAdjust="0"/>
    <p:restoredTop sz="95979" autoAdjust="0"/>
  </p:normalViewPr>
  <p:slideViewPr>
    <p:cSldViewPr snapToGrid="0" showGuides="1">
      <p:cViewPr varScale="1">
        <p:scale>
          <a:sx n="125" d="100"/>
          <a:sy n="125" d="100"/>
        </p:scale>
        <p:origin x="79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289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8136"/>
          </a:xfrm>
          <a:prstGeom prst="rect">
            <a:avLst/>
          </a:prstGeom>
        </p:spPr>
        <p:txBody>
          <a:bodyPr vert="horz" lIns="91310" tIns="45656" rIns="91310" bIns="456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8136"/>
          </a:xfrm>
          <a:prstGeom prst="rect">
            <a:avLst/>
          </a:prstGeom>
        </p:spPr>
        <p:txBody>
          <a:bodyPr vert="horz" lIns="91310" tIns="45656" rIns="91310" bIns="45656" rtlCol="0"/>
          <a:lstStyle>
            <a:lvl1pPr algn="r">
              <a:defRPr sz="1200"/>
            </a:lvl1pPr>
          </a:lstStyle>
          <a:p>
            <a:fld id="{342FB1F6-FD66-421F-9566-5089D75A7B2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092"/>
            <a:ext cx="2945659" cy="498135"/>
          </a:xfrm>
          <a:prstGeom prst="rect">
            <a:avLst/>
          </a:prstGeom>
        </p:spPr>
        <p:txBody>
          <a:bodyPr vert="horz" lIns="91310" tIns="45656" rIns="91310" bIns="456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5"/>
          </a:xfrm>
          <a:prstGeom prst="rect">
            <a:avLst/>
          </a:prstGeom>
        </p:spPr>
        <p:txBody>
          <a:bodyPr vert="horz" lIns="91310" tIns="45656" rIns="91310" bIns="45656" rtlCol="0" anchor="b"/>
          <a:lstStyle>
            <a:lvl1pPr algn="r">
              <a:defRPr sz="1200"/>
            </a:lvl1pPr>
          </a:lstStyle>
          <a:p>
            <a:fld id="{B543D587-DBC4-49F8-9EA1-AC7F66B9D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4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8136"/>
          </a:xfrm>
          <a:prstGeom prst="rect">
            <a:avLst/>
          </a:prstGeom>
        </p:spPr>
        <p:txBody>
          <a:bodyPr vert="horz" lIns="91310" tIns="45656" rIns="91310" bIns="456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8136"/>
          </a:xfrm>
          <a:prstGeom prst="rect">
            <a:avLst/>
          </a:prstGeom>
        </p:spPr>
        <p:txBody>
          <a:bodyPr vert="horz" lIns="91310" tIns="45656" rIns="91310" bIns="45656" rtlCol="0"/>
          <a:lstStyle>
            <a:lvl1pPr algn="r">
              <a:defRPr sz="1200"/>
            </a:lvl1pPr>
          </a:lstStyle>
          <a:p>
            <a:fld id="{F81E8109-5503-43C5-8FC9-6B559125381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0" tIns="45656" rIns="91310" bIns="4565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8"/>
          </a:xfrm>
          <a:prstGeom prst="rect">
            <a:avLst/>
          </a:prstGeom>
        </p:spPr>
        <p:txBody>
          <a:bodyPr vert="horz" lIns="91310" tIns="45656" rIns="91310" bIns="4565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8135"/>
          </a:xfrm>
          <a:prstGeom prst="rect">
            <a:avLst/>
          </a:prstGeom>
        </p:spPr>
        <p:txBody>
          <a:bodyPr vert="horz" lIns="91310" tIns="45656" rIns="91310" bIns="456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5"/>
          </a:xfrm>
          <a:prstGeom prst="rect">
            <a:avLst/>
          </a:prstGeom>
        </p:spPr>
        <p:txBody>
          <a:bodyPr vert="horz" lIns="91310" tIns="45656" rIns="91310" bIns="45656" rtlCol="0" anchor="b"/>
          <a:lstStyle>
            <a:lvl1pPr algn="r">
              <a:defRPr sz="1200"/>
            </a:lvl1pPr>
          </a:lstStyle>
          <a:p>
            <a:fld id="{046F9FEE-E595-4CF2-9418-469F9DC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8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58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9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5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87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0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98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8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2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3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0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9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F9FEE-E595-4CF2-9418-469F9DCB13B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66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643FE-2D76-4A6A-9CEC-BAFF3B9D6813}"/>
              </a:ext>
            </a:extLst>
          </p:cNvPr>
          <p:cNvCxnSpPr>
            <a:cxnSpLocks/>
          </p:cNvCxnSpPr>
          <p:nvPr userDrawn="1"/>
        </p:nvCxnSpPr>
        <p:spPr>
          <a:xfrm>
            <a:off x="0" y="6549233"/>
            <a:ext cx="9903619" cy="0"/>
          </a:xfrm>
          <a:prstGeom prst="line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D2D860-8593-4D2E-B86F-3A39F9AADECD}"/>
              </a:ext>
            </a:extLst>
          </p:cNvPr>
          <p:cNvCxnSpPr>
            <a:cxnSpLocks/>
          </p:cNvCxnSpPr>
          <p:nvPr userDrawn="1"/>
        </p:nvCxnSpPr>
        <p:spPr>
          <a:xfrm>
            <a:off x="1315759" y="291789"/>
            <a:ext cx="0" cy="64122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63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480F99-FDD9-4E95-8082-9DCDFEC56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" y="0"/>
            <a:ext cx="9904679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" y="0"/>
            <a:ext cx="9906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3" y="5176465"/>
            <a:ext cx="1342572" cy="7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3B60DDF-2393-4E1F-9788-9AC88C6D5D4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5938" y="2587624"/>
            <a:ext cx="2804432" cy="17033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F59B86A-693A-4411-B214-64BF01886A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3554973" y="2587624"/>
            <a:ext cx="2804432" cy="17033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3AEB896-2DDD-49A5-9C08-99F8FBB265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94008" y="2587624"/>
            <a:ext cx="2804432" cy="17033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A643FE-2D76-4A6A-9CEC-BAFF3B9D6813}"/>
              </a:ext>
            </a:extLst>
          </p:cNvPr>
          <p:cNvCxnSpPr>
            <a:cxnSpLocks/>
          </p:cNvCxnSpPr>
          <p:nvPr userDrawn="1"/>
        </p:nvCxnSpPr>
        <p:spPr>
          <a:xfrm>
            <a:off x="0" y="6549233"/>
            <a:ext cx="9903619" cy="0"/>
          </a:xfrm>
          <a:prstGeom prst="line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D2D860-8593-4D2E-B86F-3A39F9AADECD}"/>
              </a:ext>
            </a:extLst>
          </p:cNvPr>
          <p:cNvCxnSpPr>
            <a:cxnSpLocks/>
          </p:cNvCxnSpPr>
          <p:nvPr userDrawn="1"/>
        </p:nvCxnSpPr>
        <p:spPr>
          <a:xfrm>
            <a:off x="1315759" y="291789"/>
            <a:ext cx="0" cy="64122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20418" r="1377" b="9658"/>
          <a:stretch/>
        </p:blipFill>
        <p:spPr>
          <a:xfrm>
            <a:off x="7316622" y="108554"/>
            <a:ext cx="2520000" cy="1404000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7316622" y="159797"/>
            <a:ext cx="2566023" cy="154642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5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3B60DDF-2393-4E1F-9788-9AC88C6D5D4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713874" y="1925936"/>
            <a:ext cx="1682227" cy="731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7E0298F-C53D-442B-B097-815CF2905429}"/>
              </a:ext>
            </a:extLst>
          </p:cNvPr>
          <p:cNvSpPr>
            <a:spLocks noGrp="1"/>
          </p:cNvSpPr>
          <p:nvPr userDrawn="1">
            <p:ph type="pic" idx="10" hasCustomPrompt="1"/>
          </p:nvPr>
        </p:nvSpPr>
        <p:spPr>
          <a:xfrm>
            <a:off x="7713874" y="3065651"/>
            <a:ext cx="1682227" cy="731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66445419-E339-4262-9DB1-AC2B7E35A204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7713874" y="4205366"/>
            <a:ext cx="1682227" cy="731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79235C4D-9AC7-4A64-8566-8EB48F278474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7713874" y="5345080"/>
            <a:ext cx="1682227" cy="731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74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3B60DDF-2393-4E1F-9788-9AC88C6D5D4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61755" y="2747837"/>
            <a:ext cx="2048259" cy="27821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A80696B-3218-4592-86EF-7E9CD9AC021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925799" y="2747837"/>
            <a:ext cx="2048259" cy="27821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626A53-66A4-43DE-940B-330EE502B1D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624995" y="2747837"/>
            <a:ext cx="2048259" cy="27821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19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3F4858A-8618-4D45-B254-D3A5A4364EF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506426" y="1972896"/>
            <a:ext cx="2847600" cy="198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6309C93A-F01C-4B71-B436-649D4FAB69E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506426" y="4055036"/>
            <a:ext cx="2847600" cy="198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34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89AD9C9-03D1-405D-9709-DF303E1D0D0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59259" y="3765207"/>
            <a:ext cx="4330800" cy="226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DF927E2-7002-4961-BD36-AEB0B6511ADA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015943" y="3765207"/>
            <a:ext cx="4330800" cy="226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03F28879-87FD-40AC-AC92-CE3D266C68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4038" y="1974850"/>
            <a:ext cx="1414462" cy="882650"/>
          </a:xfrm>
          <a:prstGeom prst="rect">
            <a:avLst/>
          </a:prstGeom>
        </p:spPr>
        <p:txBody>
          <a:bodyPr anchor="ctr"/>
          <a:lstStyle>
            <a:lvl1pPr mar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  <a:defRPr lang="ko-KR" altLang="en-US" sz="1400" b="1" kern="1200" baseline="0">
                <a:ln w="3175">
                  <a:solidFill>
                    <a:schemeClr val="bg1">
                      <a:lumMod val="85000"/>
                      <a:alpha val="10000"/>
                    </a:schemeClr>
                  </a:solidFill>
                </a:ln>
                <a:solidFill>
                  <a:schemeClr val="bg1">
                    <a:lumMod val="85000"/>
                    <a:alpha val="8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indent="0" algn="ctr" defTabSz="914355" rtl="0" eaLnBrk="1" latinLnBrk="1" hangingPunct="1">
              <a:lnSpc>
                <a:spcPct val="90000"/>
              </a:lnSpc>
              <a:spcBef>
                <a:spcPct val="20000"/>
              </a:spcBef>
              <a:buFont typeface="Rix고딕 M" pitchFamily="34" charset="0"/>
              <a:buNone/>
            </a:pPr>
            <a:r>
              <a:rPr lang="en-US" altLang="ko-KR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34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6BBA5F-55D9-421F-8D33-8652DD7CD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" y="0"/>
            <a:ext cx="990467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" b="6956"/>
          <a:stretch/>
        </p:blipFill>
        <p:spPr>
          <a:xfrm>
            <a:off x="0" y="564117"/>
            <a:ext cx="9906000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9E913E-7794-4F61-B3A3-26DD2592A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679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68515" y="4927598"/>
            <a:ext cx="4209143" cy="192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" t="-1313" r="-6234" b="11552"/>
          <a:stretch/>
        </p:blipFill>
        <p:spPr>
          <a:xfrm>
            <a:off x="268515" y="4338732"/>
            <a:ext cx="4042229" cy="25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1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886824-E427-40F4-8FE0-ABA65924E3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" y="0"/>
            <a:ext cx="99046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31371" y="3258457"/>
            <a:ext cx="8236858" cy="263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0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67C4AF-9B00-4110-B612-B02C6A5BB16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28718" y="332274"/>
            <a:ext cx="715743" cy="478280"/>
          </a:xfrm>
          <a:prstGeom prst="rect">
            <a:avLst/>
          </a:prstGeom>
        </p:spPr>
      </p:pic>
      <p:sp>
        <p:nvSpPr>
          <p:cNvPr id="9" name="제목 36">
            <a:extLst>
              <a:ext uri="{FF2B5EF4-FFF2-40B4-BE49-F238E27FC236}">
                <a16:creationId xmlns:a16="http://schemas.microsoft.com/office/drawing/2014/main" id="{C5D8D35F-12DD-4A09-9D19-30A356BD7977}"/>
              </a:ext>
            </a:extLst>
          </p:cNvPr>
          <p:cNvSpPr txBox="1">
            <a:spLocks/>
          </p:cNvSpPr>
          <p:nvPr userDrawn="1"/>
        </p:nvSpPr>
        <p:spPr>
          <a:xfrm>
            <a:off x="1405706" y="699161"/>
            <a:ext cx="3337363" cy="3054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" b="0" spc="100">
                <a:ln w="3175">
                  <a:solidFill>
                    <a:schemeClr val="bg1">
                      <a:lumMod val="65000"/>
                      <a:alpha val="10000"/>
                    </a:schemeClr>
                  </a:solidFill>
                </a:ln>
                <a:solidFill>
                  <a:schemeClr val="bg1">
                    <a:lumMod val="65000"/>
                    <a:alpha val="80000"/>
                  </a:schemeClr>
                </a:solidFill>
                <a:effectLst/>
              </a:rPr>
              <a:t>Gyeongsang National University Hospital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A643FE-2D76-4A6A-9CEC-BAFF3B9D6813}"/>
              </a:ext>
            </a:extLst>
          </p:cNvPr>
          <p:cNvCxnSpPr>
            <a:cxnSpLocks/>
          </p:cNvCxnSpPr>
          <p:nvPr userDrawn="1"/>
        </p:nvCxnSpPr>
        <p:spPr>
          <a:xfrm>
            <a:off x="0" y="6549233"/>
            <a:ext cx="9903619" cy="0"/>
          </a:xfrm>
          <a:prstGeom prst="line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4D2D860-8593-4D2E-B86F-3A39F9AADECD}"/>
              </a:ext>
            </a:extLst>
          </p:cNvPr>
          <p:cNvCxnSpPr>
            <a:cxnSpLocks/>
          </p:cNvCxnSpPr>
          <p:nvPr userDrawn="1"/>
        </p:nvCxnSpPr>
        <p:spPr>
          <a:xfrm>
            <a:off x="1315759" y="291789"/>
            <a:ext cx="0" cy="64122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4F0FBD-0B80-4A25-B3B0-041BF0411A55}"/>
              </a:ext>
            </a:extLst>
          </p:cNvPr>
          <p:cNvGrpSpPr/>
          <p:nvPr userDrawn="1"/>
        </p:nvGrpSpPr>
        <p:grpSpPr>
          <a:xfrm>
            <a:off x="8692736" y="6549233"/>
            <a:ext cx="1213264" cy="0"/>
            <a:chOff x="9077325" y="6549233"/>
            <a:chExt cx="828675" cy="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AB99893-E441-485C-B869-089EC0294D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29775" y="6549233"/>
              <a:ext cx="276225" cy="0"/>
            </a:xfrm>
            <a:prstGeom prst="line">
              <a:avLst/>
            </a:prstGeom>
            <a:ln w="25400">
              <a:solidFill>
                <a:srgbClr val="C3D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6EBAF87-E700-48BD-9184-22F173CC2E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53550" y="6549233"/>
              <a:ext cx="276225" cy="0"/>
            </a:xfrm>
            <a:prstGeom prst="line">
              <a:avLst/>
            </a:prstGeom>
            <a:ln w="254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38F7EEB-F9F2-4BC3-BE8B-71BA92720D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77325" y="6549233"/>
              <a:ext cx="276225" cy="0"/>
            </a:xfrm>
            <a:prstGeom prst="line">
              <a:avLst/>
            </a:prstGeom>
            <a:ln w="25400">
              <a:solidFill>
                <a:srgbClr val="F7A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20418" r="1377" b="9658"/>
          <a:stretch/>
        </p:blipFill>
        <p:spPr>
          <a:xfrm>
            <a:off x="7316622" y="108554"/>
            <a:ext cx="2520000" cy="1404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7316622" y="159797"/>
            <a:ext cx="2566023" cy="154642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3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7" r:id="rId3"/>
    <p:sldLayoutId id="2147483688" r:id="rId4"/>
    <p:sldLayoutId id="2147483689" r:id="rId5"/>
    <p:sldLayoutId id="2147483690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200" b="1" kern="1200" spc="-300" baseline="0">
          <a:ln w="3175">
            <a:solidFill>
              <a:schemeClr val="bg1">
                <a:alpha val="10000"/>
              </a:schemeClr>
            </a:solidFill>
          </a:ln>
          <a:solidFill>
            <a:schemeClr val="bg1"/>
          </a:solidFill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7" userDrawn="1">
          <p15:clr>
            <a:srgbClr val="A4A3A4"/>
          </p15:clr>
        </p15:guide>
        <p15:guide id="3" pos="5952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community.rstud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xts.ggplot2.tidyverse.org/gallery/" TargetMode="External"/><Relationship Id="rId5" Type="http://schemas.openxmlformats.org/officeDocument/2006/relationships/hyperlink" Target="https://ggplot2.tidyverse.org/index.html" TargetMode="Externa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6">
            <a:extLst>
              <a:ext uri="{FF2B5EF4-FFF2-40B4-BE49-F238E27FC236}">
                <a16:creationId xmlns:a16="http://schemas.microsoft.com/office/drawing/2014/main" id="{0D31CBFC-5A62-4706-A2AB-F31529EA9D0E}"/>
              </a:ext>
            </a:extLst>
          </p:cNvPr>
          <p:cNvSpPr txBox="1">
            <a:spLocks/>
          </p:cNvSpPr>
          <p:nvPr/>
        </p:nvSpPr>
        <p:spPr>
          <a:xfrm>
            <a:off x="2735692" y="250959"/>
            <a:ext cx="4434617" cy="3695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700" b="0" spc="-170" dirty="0" err="1">
                <a:ln w="3175">
                  <a:solidFill>
                    <a:schemeClr val="bg1">
                      <a:lumMod val="75000"/>
                      <a:alpha val="1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</a:rPr>
              <a:t>Gyeongsang</a:t>
            </a:r>
            <a:r>
              <a:rPr lang="en-US" altLang="ko-KR" sz="700" b="0" spc="-170">
                <a:ln w="3175">
                  <a:solidFill>
                    <a:schemeClr val="bg1">
                      <a:lumMod val="75000"/>
                      <a:alpha val="1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National University Hospital</a:t>
            </a:r>
            <a:endParaRPr lang="ko-KR" altLang="en-US" sz="700" b="0" spc="-170">
              <a:ln w="3175">
                <a:solidFill>
                  <a:schemeClr val="bg1">
                    <a:lumMod val="75000"/>
                    <a:alpha val="1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DDC77B-3F49-4A18-9BFE-329EF42982A4}"/>
              </a:ext>
            </a:extLst>
          </p:cNvPr>
          <p:cNvGrpSpPr/>
          <p:nvPr/>
        </p:nvGrpSpPr>
        <p:grpSpPr>
          <a:xfrm>
            <a:off x="4385378" y="6030943"/>
            <a:ext cx="1135247" cy="542192"/>
            <a:chOff x="4385378" y="5997037"/>
            <a:chExt cx="1135247" cy="5421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8979BB-8A1E-48FB-88C9-6FC8D96A4F8E}"/>
                </a:ext>
              </a:extLst>
            </p:cNvPr>
            <p:cNvSpPr txBox="1"/>
            <p:nvPr/>
          </p:nvSpPr>
          <p:spPr>
            <a:xfrm>
              <a:off x="4385378" y="5997037"/>
              <a:ext cx="1135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50" dirty="0">
                  <a:ln w="3175">
                    <a:solidFill>
                      <a:schemeClr val="tx1">
                        <a:lumMod val="50000"/>
                        <a:lumOff val="50000"/>
                        <a:alpha val="1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서성효 </a:t>
              </a:r>
              <a:r>
                <a:rPr lang="en-US" altLang="ko-KR" sz="1400" b="1" spc="-50" dirty="0" err="1">
                  <a:ln w="3175">
                    <a:solidFill>
                      <a:schemeClr val="tx1">
                        <a:lumMod val="50000"/>
                        <a:lumOff val="50000"/>
                        <a:alpha val="1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Ph.D</a:t>
              </a:r>
              <a:endParaRPr lang="ko-KR" altLang="en-US" sz="1400" spc="-50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715BAA-B890-438A-B96C-CF2B117236EC}"/>
                </a:ext>
              </a:extLst>
            </p:cNvPr>
            <p:cNvSpPr txBox="1"/>
            <p:nvPr/>
          </p:nvSpPr>
          <p:spPr>
            <a:xfrm>
              <a:off x="4456713" y="6262230"/>
              <a:ext cx="9925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ln w="3175">
                    <a:solidFill>
                      <a:schemeClr val="bg1">
                        <a:lumMod val="65000"/>
                        <a:alpha val="1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</a:rPr>
                <a:t>의생명연구원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8DE01C-04BB-4606-A9A4-28398BBFDF35}"/>
              </a:ext>
            </a:extLst>
          </p:cNvPr>
          <p:cNvSpPr txBox="1"/>
          <p:nvPr/>
        </p:nvSpPr>
        <p:spPr>
          <a:xfrm>
            <a:off x="2705434" y="999011"/>
            <a:ext cx="44951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spc="-400" dirty="0">
                <a:ln w="3175">
                  <a:solidFill>
                    <a:srgbClr val="1770BF">
                      <a:alpha val="10000"/>
                    </a:srgbClr>
                  </a:solidFill>
                </a:ln>
                <a:gradFill flip="none" rotWithShape="1">
                  <a:gsLst>
                    <a:gs pos="0">
                      <a:srgbClr val="1C1F79"/>
                    </a:gs>
                    <a:gs pos="100000">
                      <a:srgbClr val="1770BF"/>
                    </a:gs>
                  </a:gsLst>
                  <a:lin ang="0" scaled="1"/>
                  <a:tileRect/>
                </a:gradFill>
              </a:rPr>
              <a:t>R </a:t>
            </a:r>
            <a:r>
              <a:rPr lang="ko-KR" altLang="en-US" sz="4500" b="1" spc="-400" dirty="0">
                <a:ln w="3175">
                  <a:solidFill>
                    <a:srgbClr val="1770BF">
                      <a:alpha val="10000"/>
                    </a:srgbClr>
                  </a:solidFill>
                </a:ln>
                <a:gradFill flip="none" rotWithShape="1">
                  <a:gsLst>
                    <a:gs pos="0">
                      <a:srgbClr val="1C1F79"/>
                    </a:gs>
                    <a:gs pos="100000">
                      <a:srgbClr val="1770BF"/>
                    </a:gs>
                  </a:gsLst>
                  <a:lin ang="0" scaled="1"/>
                  <a:tileRect/>
                </a:gradFill>
              </a:rPr>
              <a:t>프로그래밍 기초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E28D47-F551-46B7-9A5E-69718005BFDB}"/>
              </a:ext>
            </a:extLst>
          </p:cNvPr>
          <p:cNvSpPr txBox="1"/>
          <p:nvPr/>
        </p:nvSpPr>
        <p:spPr>
          <a:xfrm>
            <a:off x="3151875" y="2004002"/>
            <a:ext cx="360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50" dirty="0">
                <a:ln w="3175">
                  <a:solidFill>
                    <a:schemeClr val="bg1">
                      <a:lumMod val="65000"/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경상국립대학교병원 통계 교육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3C4897-64F8-462C-803F-86C1E00E49F1}"/>
              </a:ext>
            </a:extLst>
          </p:cNvPr>
          <p:cNvCxnSpPr>
            <a:cxnSpLocks/>
          </p:cNvCxnSpPr>
          <p:nvPr/>
        </p:nvCxnSpPr>
        <p:spPr>
          <a:xfrm>
            <a:off x="1367264" y="1864461"/>
            <a:ext cx="7171473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75000"/>
                    <a:alpha val="70000"/>
                  </a:schemeClr>
                </a:gs>
                <a:gs pos="8000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AD3F84BD-CA36-4246-8C2F-1BEB616723E7}"/>
              </a:ext>
            </a:extLst>
          </p:cNvPr>
          <p:cNvSpPr/>
          <p:nvPr/>
        </p:nvSpPr>
        <p:spPr>
          <a:xfrm>
            <a:off x="3333750" y="5997037"/>
            <a:ext cx="3238500" cy="610004"/>
          </a:xfrm>
          <a:prstGeom prst="bracketPair">
            <a:avLst>
              <a:gd name="adj" fmla="val 651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77F04C-C641-4B62-A593-08046A4496B1}"/>
              </a:ext>
            </a:extLst>
          </p:cNvPr>
          <p:cNvGrpSpPr/>
          <p:nvPr/>
        </p:nvGrpSpPr>
        <p:grpSpPr>
          <a:xfrm>
            <a:off x="4409858" y="1863029"/>
            <a:ext cx="1086285" cy="2"/>
            <a:chOff x="4459234" y="1899241"/>
            <a:chExt cx="987532" cy="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DD79D5A-FD57-4ECB-BBEA-D1F046669B73}"/>
                </a:ext>
              </a:extLst>
            </p:cNvPr>
            <p:cNvCxnSpPr>
              <a:cxnSpLocks/>
            </p:cNvCxnSpPr>
            <p:nvPr/>
          </p:nvCxnSpPr>
          <p:spPr>
            <a:xfrm>
              <a:off x="4459234" y="1899241"/>
              <a:ext cx="321922" cy="0"/>
            </a:xfrm>
            <a:prstGeom prst="line">
              <a:avLst/>
            </a:prstGeom>
            <a:ln w="19050" cap="sq">
              <a:solidFill>
                <a:srgbClr val="F7A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A94B75C-0300-4174-8E25-61289B15994B}"/>
                </a:ext>
              </a:extLst>
            </p:cNvPr>
            <p:cNvCxnSpPr>
              <a:cxnSpLocks/>
            </p:cNvCxnSpPr>
            <p:nvPr/>
          </p:nvCxnSpPr>
          <p:spPr>
            <a:xfrm>
              <a:off x="4792039" y="1899242"/>
              <a:ext cx="321922" cy="0"/>
            </a:xfrm>
            <a:prstGeom prst="line">
              <a:avLst/>
            </a:prstGeom>
            <a:ln w="19050" cap="sq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02F0C19-CC97-48BC-986B-F4D7D10868F5}"/>
                </a:ext>
              </a:extLst>
            </p:cNvPr>
            <p:cNvCxnSpPr>
              <a:cxnSpLocks/>
            </p:cNvCxnSpPr>
            <p:nvPr/>
          </p:nvCxnSpPr>
          <p:spPr>
            <a:xfrm>
              <a:off x="5124844" y="1899243"/>
              <a:ext cx="321922" cy="0"/>
            </a:xfrm>
            <a:prstGeom prst="line">
              <a:avLst/>
            </a:prstGeom>
            <a:ln w="19050" cap="sq">
              <a:solidFill>
                <a:srgbClr val="C3D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8727035" y="5874106"/>
            <a:ext cx="987552" cy="732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017" y="5903366"/>
            <a:ext cx="1047625" cy="6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24A011-0292-7EA3-CC82-482AB880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6" y="2941133"/>
            <a:ext cx="5082421" cy="342954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588FB0F-1142-1DEB-650F-FC3B7806F96C}"/>
              </a:ext>
            </a:extLst>
          </p:cNvPr>
          <p:cNvGrpSpPr/>
          <p:nvPr/>
        </p:nvGrpSpPr>
        <p:grpSpPr>
          <a:xfrm>
            <a:off x="456453" y="1282785"/>
            <a:ext cx="906113" cy="384721"/>
            <a:chOff x="456453" y="1199600"/>
            <a:chExt cx="906113" cy="3847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0A853-6594-8AB4-9B99-EF4ECBC09997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0B6A53-AAFA-E530-9F02-1258C2CE72BD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FFFF367-D1EF-B8BD-01D5-B7345BFB10E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8AD5B-C081-0F7D-579F-A132E7CFBD87}"/>
                </a:ext>
              </a:extLst>
            </p:cNvPr>
            <p:cNvSpPr txBox="1"/>
            <p:nvPr/>
          </p:nvSpPr>
          <p:spPr>
            <a:xfrm>
              <a:off x="523875" y="1199600"/>
              <a:ext cx="83869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 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B7FEBA-66C9-80B2-FB8B-C7BF1C420D76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D7365F-C1BD-D36B-10A9-3B0C2BA21DEF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제목 36">
              <a:extLst>
                <a:ext uri="{FF2B5EF4-FFF2-40B4-BE49-F238E27FC236}">
                  <a16:creationId xmlns:a16="http://schemas.microsoft.com/office/drawing/2014/main" id="{58490FF6-0D42-B364-16C1-514CD7F8E146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터미널 형태를 이용해서 사용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2011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년 이후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studio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가 개발 보급되어 이용되면서 이용하지 않게 됨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40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588FB0F-1142-1DEB-650F-FC3B7806F96C}"/>
              </a:ext>
            </a:extLst>
          </p:cNvPr>
          <p:cNvGrpSpPr/>
          <p:nvPr/>
        </p:nvGrpSpPr>
        <p:grpSpPr>
          <a:xfrm>
            <a:off x="456453" y="1282785"/>
            <a:ext cx="933878" cy="384721"/>
            <a:chOff x="456453" y="1199600"/>
            <a:chExt cx="933878" cy="3847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0A853-6594-8AB4-9B99-EF4ECBC09997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0B6A53-AAFA-E530-9F02-1258C2CE72BD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FFFF367-D1EF-B8BD-01D5-B7345BFB10E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8AD5B-C081-0F7D-579F-A132E7CFBD87}"/>
                </a:ext>
              </a:extLst>
            </p:cNvPr>
            <p:cNvSpPr txBox="1"/>
            <p:nvPr/>
          </p:nvSpPr>
          <p:spPr>
            <a:xfrm>
              <a:off x="523875" y="1199600"/>
              <a:ext cx="866456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 tools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B7FEBA-66C9-80B2-FB8B-C7BF1C420D76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D7365F-C1BD-D36B-10A9-3B0C2BA21DEF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제목 36">
              <a:extLst>
                <a:ext uri="{FF2B5EF4-FFF2-40B4-BE49-F238E27FC236}">
                  <a16:creationId xmlns:a16="http://schemas.microsoft.com/office/drawing/2014/main" id="{58490FF6-0D42-B364-16C1-514CD7F8E146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version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 맞는 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Rtools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다운받은 후 설치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윈도우에서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패키지를 유지 관리하기 위한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tool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" y="2856534"/>
            <a:ext cx="4732053" cy="15022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14" y="4562004"/>
            <a:ext cx="2217260" cy="183879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02" y="4564239"/>
            <a:ext cx="2216937" cy="183656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416" y="4562004"/>
            <a:ext cx="2228370" cy="18288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082" y="4562004"/>
            <a:ext cx="2221510" cy="18288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2744438" y="5433675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060973" y="5415094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7508" y="5433675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6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F0F2A14-3C04-409B-73B0-2B6F165D89A9}"/>
              </a:ext>
            </a:extLst>
          </p:cNvPr>
          <p:cNvGrpSpPr/>
          <p:nvPr/>
        </p:nvGrpSpPr>
        <p:grpSpPr>
          <a:xfrm>
            <a:off x="456453" y="1282785"/>
            <a:ext cx="1064811" cy="384721"/>
            <a:chOff x="456453" y="1199600"/>
            <a:chExt cx="1064811" cy="3847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6EBF29-92D2-FDDB-FECB-1A5F110B04B6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3DDB49E-C499-01E1-94AC-0BD5E26E7E02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843451F-48B4-503D-635F-5FB177529D3F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ACF778-510F-5B15-5156-02CDC591975A}"/>
                </a:ext>
              </a:extLst>
            </p:cNvPr>
            <p:cNvSpPr txBox="1"/>
            <p:nvPr/>
          </p:nvSpPr>
          <p:spPr>
            <a:xfrm>
              <a:off x="523875" y="1199600"/>
              <a:ext cx="997389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studio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11C55-8D7C-3FD7-8204-5694177D7838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044097-3814-40C0-B1F4-8D7037ABA983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제목 36">
              <a:extLst>
                <a:ext uri="{FF2B5EF4-FFF2-40B4-BE49-F238E27FC236}">
                  <a16:creationId xmlns:a16="http://schemas.microsoft.com/office/drawing/2014/main" id="{9207513E-E230-9BDE-E5E7-119D707A27D3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을 위한 오픈 소스 통합 개발 환경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(IDE)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studio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외에도 다른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IDE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이용해서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을 이용할 수 있지만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...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5DD6F47-F56F-6F6D-3F6C-8C6D3BAE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" y="2951059"/>
            <a:ext cx="5307404" cy="352591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A6B21E-41BA-FFD7-1B54-259622686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903" y="3889167"/>
            <a:ext cx="1765996" cy="10345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A9A361-372C-06BB-3FD9-D99C4E2FE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85" y="5815274"/>
            <a:ext cx="2305372" cy="600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FDB865-A67A-F954-79D5-D30AC0FAE1ED}"/>
              </a:ext>
            </a:extLst>
          </p:cNvPr>
          <p:cNvGrpSpPr/>
          <p:nvPr/>
        </p:nvGrpSpPr>
        <p:grpSpPr>
          <a:xfrm>
            <a:off x="6130412" y="3062497"/>
            <a:ext cx="1543265" cy="1318521"/>
            <a:chOff x="6437905" y="3918645"/>
            <a:chExt cx="1543265" cy="131852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A48FDF9-26CA-7A0A-125D-91FBFFDA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7905" y="3918645"/>
              <a:ext cx="1543265" cy="86689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1103B13-AD72-037B-83E9-F22BE2A2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5218" y="4745315"/>
              <a:ext cx="1150175" cy="491851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9798991-AEEF-45BA-FE0E-17A9DB7F8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536" y="4671654"/>
            <a:ext cx="1144364" cy="11671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7213" y="6571985"/>
            <a:ext cx="91458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IDE</a:t>
            </a:r>
            <a:r>
              <a:rPr lang="ko-KR" altLang="en-US" sz="1100" dirty="0"/>
              <a:t>란 코딩</a:t>
            </a:r>
            <a:r>
              <a:rPr lang="en-US" altLang="ko-KR" sz="1100" dirty="0"/>
              <a:t>, </a:t>
            </a:r>
            <a:r>
              <a:rPr lang="ko-KR" altLang="en-US" sz="1100" dirty="0"/>
              <a:t>디버그</a:t>
            </a:r>
            <a:r>
              <a:rPr lang="en-US" altLang="ko-KR" sz="1100" dirty="0"/>
              <a:t>, </a:t>
            </a:r>
            <a:r>
              <a:rPr lang="ko-KR" altLang="en-US" sz="1100" dirty="0"/>
              <a:t>컴파일</a:t>
            </a:r>
            <a:r>
              <a:rPr lang="en-US" altLang="ko-KR" sz="1100" dirty="0"/>
              <a:t>, </a:t>
            </a:r>
            <a:r>
              <a:rPr lang="ko-KR" altLang="en-US" sz="1100" dirty="0"/>
              <a:t>배포 등 프로그램 개발에 관련된 모든 작업을 하나의 프로그램 안에서 처리하는 환경을 제공하는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240451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7C73AD-F5CD-496E-543A-2E01C36A8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5" t="7963" r="4580" b="12408"/>
          <a:stretch/>
        </p:blipFill>
        <p:spPr>
          <a:xfrm>
            <a:off x="653763" y="3422858"/>
            <a:ext cx="5722071" cy="130681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1F8A37-3A16-E383-F695-C6CC27498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40" y="3422858"/>
            <a:ext cx="5347484" cy="279970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157C0E-F432-7742-5010-2A19192AF4C6}"/>
              </a:ext>
            </a:extLst>
          </p:cNvPr>
          <p:cNvGrpSpPr/>
          <p:nvPr/>
        </p:nvGrpSpPr>
        <p:grpSpPr>
          <a:xfrm>
            <a:off x="456453" y="1282785"/>
            <a:ext cx="1064811" cy="384721"/>
            <a:chOff x="456453" y="1199600"/>
            <a:chExt cx="1064811" cy="3847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43026F4-0289-E26D-94CF-E28EDDE999E7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7BD9325-B081-F0D0-0F8A-0FEE9563B3D7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247B8AD-0557-FAE4-A164-3D2C1B8C3643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2442BE-AEB5-2246-3C94-0F7F3BD1EF6F}"/>
                </a:ext>
              </a:extLst>
            </p:cNvPr>
            <p:cNvSpPr txBox="1"/>
            <p:nvPr/>
          </p:nvSpPr>
          <p:spPr>
            <a:xfrm>
              <a:off x="523875" y="1199600"/>
              <a:ext cx="997389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studio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AA37CB-E45C-5BD8-81C2-10DB5A3E9C24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058D8E-541E-BD47-29A2-B3FD20CA68A4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제목 36">
              <a:extLst>
                <a:ext uri="{FF2B5EF4-FFF2-40B4-BE49-F238E27FC236}">
                  <a16:creationId xmlns:a16="http://schemas.microsoft.com/office/drawing/2014/main" id="{2DBD7A32-885C-3AAF-13C5-27586BA4E71E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studio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의 공식 사이트는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2022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년 변경되었다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studio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Posit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으로 변경됨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15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89FEA72-E5DA-8396-578E-933BB29DA691}"/>
              </a:ext>
            </a:extLst>
          </p:cNvPr>
          <p:cNvGrpSpPr/>
          <p:nvPr/>
        </p:nvGrpSpPr>
        <p:grpSpPr>
          <a:xfrm>
            <a:off x="4560871" y="3044338"/>
            <a:ext cx="4957036" cy="3459638"/>
            <a:chOff x="3789350" y="2370469"/>
            <a:chExt cx="5636034" cy="40963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507CC9-842A-52C1-1E6C-0962AAEF8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157" y="2370469"/>
              <a:ext cx="5625227" cy="150961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CCE5BC-B25A-9105-7C9A-539E625F2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9350" y="4004392"/>
              <a:ext cx="5636034" cy="246239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1292DE-027E-2ADF-62F1-2B5DE0BF8D0C}"/>
              </a:ext>
            </a:extLst>
          </p:cNvPr>
          <p:cNvGrpSpPr/>
          <p:nvPr/>
        </p:nvGrpSpPr>
        <p:grpSpPr>
          <a:xfrm>
            <a:off x="456453" y="1282785"/>
            <a:ext cx="1064811" cy="384721"/>
            <a:chOff x="456453" y="1199600"/>
            <a:chExt cx="1064811" cy="3847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C18291-6BF0-35C8-B95C-A66F4B51A3BB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6F1BD7-B027-7680-05B8-91B34AFBC408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6EFFCFF-B7EA-214F-46B8-D6A16CAC5AE7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0E3916-2FE0-DCDF-90B7-8004222AE607}"/>
                </a:ext>
              </a:extLst>
            </p:cNvPr>
            <p:cNvSpPr txBox="1"/>
            <p:nvPr/>
          </p:nvSpPr>
          <p:spPr>
            <a:xfrm>
              <a:off x="523875" y="1199600"/>
              <a:ext cx="997389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studio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2B94C0-A4E5-DCB7-DA9C-F0B139688D0D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E93F2CF-E879-20DD-95A2-4F4F90772AE6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제목 36">
              <a:extLst>
                <a:ext uri="{FF2B5EF4-FFF2-40B4-BE49-F238E27FC236}">
                  <a16:creationId xmlns:a16="http://schemas.microsoft.com/office/drawing/2014/main" id="{108C5D31-AE37-93C3-3C95-817A7C4F57F7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공식 홈페이지를 통해서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과 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Rstudio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받을 수 있으며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OS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 맞게 받아서 설치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71BA4D2-181A-DB06-7520-DD53CBCD3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63" y="3044338"/>
            <a:ext cx="3827487" cy="345963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6008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10E9C-9F69-D3E9-E6F6-8C2F3A48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7" y="1875790"/>
            <a:ext cx="716168" cy="82924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29FCEA-D09E-8D15-B1E2-3973258D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284" y="1758946"/>
            <a:ext cx="2936392" cy="1811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A54B0B-E019-B448-4B06-29AE8E3E5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558" y="1758946"/>
            <a:ext cx="2924207" cy="18154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F7AF66-618C-4607-E521-4D8096CE2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35" y="3676325"/>
            <a:ext cx="2908737" cy="1783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E14263-9FBF-8F7C-DF7F-6638E6158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8269" y="3676325"/>
            <a:ext cx="2912023" cy="1811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C3B6C1-6745-67EB-275C-771F832EF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055" y="3676325"/>
            <a:ext cx="2946046" cy="18154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57130F-0E98-90DA-E45F-0D55E0114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35" y="5555505"/>
            <a:ext cx="1629002" cy="90500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2157C0E-F432-7742-5010-2A19192AF4C6}"/>
              </a:ext>
            </a:extLst>
          </p:cNvPr>
          <p:cNvGrpSpPr/>
          <p:nvPr/>
        </p:nvGrpSpPr>
        <p:grpSpPr>
          <a:xfrm>
            <a:off x="456453" y="1282785"/>
            <a:ext cx="1064811" cy="384721"/>
            <a:chOff x="456453" y="1199600"/>
            <a:chExt cx="1064811" cy="3847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43026F4-0289-E26D-94CF-E28EDDE999E7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7BD9325-B081-F0D0-0F8A-0FEE9563B3D7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247B8AD-0557-FAE4-A164-3D2C1B8C3643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2442BE-AEB5-2246-3C94-0F7F3BD1EF6F}"/>
                </a:ext>
              </a:extLst>
            </p:cNvPr>
            <p:cNvSpPr txBox="1"/>
            <p:nvPr/>
          </p:nvSpPr>
          <p:spPr>
            <a:xfrm>
              <a:off x="523875" y="1199600"/>
              <a:ext cx="997389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studio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1414442" y="2062726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742424" y="2067139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3485187" y="4107934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580292" y="4112347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0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700929" cy="384721"/>
            <a:chOff x="456453" y="1199600"/>
            <a:chExt cx="700929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633507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장점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</a:t>
            </a:r>
            <a:r>
              <a:rPr lang="ko-KR" altLang="en-US" sz="3000" spc="-200" dirty="0">
                <a:effectLst/>
              </a:rPr>
              <a:t>의 장</a:t>
            </a:r>
            <a:r>
              <a:rPr lang="en-US" altLang="ko-KR" sz="3000" spc="-200" dirty="0">
                <a:effectLst/>
              </a:rPr>
              <a:t>〮</a:t>
            </a:r>
            <a:r>
              <a:rPr lang="ko-KR" altLang="en-US" sz="3000" spc="-200" dirty="0">
                <a:effectLst/>
              </a:rPr>
              <a:t>단점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4"/>
            <a:ext cx="4492337" cy="2136854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다양한 패키지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커뮤니티 활성화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패키지 활용을 통해 다양한 시각화 표현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4431C9-CFB0-2594-FECF-40E7E6BF2220}"/>
              </a:ext>
            </a:extLst>
          </p:cNvPr>
          <p:cNvGrpSpPr/>
          <p:nvPr/>
        </p:nvGrpSpPr>
        <p:grpSpPr>
          <a:xfrm>
            <a:off x="4953000" y="1282785"/>
            <a:ext cx="700929" cy="384721"/>
            <a:chOff x="456453" y="1199600"/>
            <a:chExt cx="700929" cy="38472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B68C9D5-C8AE-577B-02F0-791C433485A5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BB79CC7-5158-A004-5E25-2A87272437B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8B839A1-D966-CB0E-0263-6A4973D19AD6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F19A8-E1BC-3DBE-BEAB-A092257CCEB2}"/>
                </a:ext>
              </a:extLst>
            </p:cNvPr>
            <p:cNvSpPr txBox="1"/>
            <p:nvPr/>
          </p:nvSpPr>
          <p:spPr>
            <a:xfrm>
              <a:off x="523875" y="1199600"/>
              <a:ext cx="633507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단점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743E29-D4E7-C4FC-F2D8-79B49B63E99F}"/>
              </a:ext>
            </a:extLst>
          </p:cNvPr>
          <p:cNvGrpSpPr/>
          <p:nvPr/>
        </p:nvGrpSpPr>
        <p:grpSpPr>
          <a:xfrm>
            <a:off x="4957210" y="1883604"/>
            <a:ext cx="4492337" cy="2136854"/>
            <a:chOff x="460663" y="1883603"/>
            <a:chExt cx="8844111" cy="92720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067BF97-82BA-12D3-3BAE-DE45338FC8E9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제목 36">
              <a:extLst>
                <a:ext uri="{FF2B5EF4-FFF2-40B4-BE49-F238E27FC236}">
                  <a16:creationId xmlns:a16="http://schemas.microsoft.com/office/drawing/2014/main" id="{AB11CB4D-ED8B-AF0D-729E-B6E91567D00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너무 많은 패키지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딥러닝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AI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에서 상대적으로 약함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웹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어플리케이션 개발에 한계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기술적 문제 해결이 어려움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결과의 신뢰성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(?)</a:t>
              </a: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4" y="3253167"/>
            <a:ext cx="3763597" cy="306301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5576" y="6314701"/>
            <a:ext cx="3548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5"/>
              </a:rPr>
              <a:t>https://ggplot2.tidyverse.org/index.html</a:t>
            </a:r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https://exts.ggplot2.tidyverse.org/gallery/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4953000" y="6314701"/>
            <a:ext cx="2754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7"/>
              </a:rPr>
              <a:t>https://community.rstudio.com/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15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888754" cy="384721"/>
            <a:chOff x="456453" y="1199600"/>
            <a:chExt cx="1888754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21332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화면 인터페이스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화면 인터페이스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C4D7D6-7FB0-0C2E-7E70-E160FAD9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8" y="1915869"/>
            <a:ext cx="6713689" cy="44849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0567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3211231" cy="384721"/>
            <a:chOff x="456453" y="1199600"/>
            <a:chExt cx="3211231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3143809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FF0000"/>
                  </a:solidFill>
                </a:rPr>
                <a:t>화면 인터페이스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FF0000"/>
                  </a:solidFill>
                </a:rPr>
                <a:t>(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FF0000"/>
                  </a:solidFill>
                </a:rPr>
                <a:t>코드 편집기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FF0000"/>
                  </a:solidFill>
                </a:rPr>
                <a:t>)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화면 인터페이스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082"/>
          <a:stretch/>
        </p:blipFill>
        <p:spPr>
          <a:xfrm>
            <a:off x="749808" y="2290273"/>
            <a:ext cx="1398021" cy="402590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1209"/>
          <a:stretch/>
        </p:blipFill>
        <p:spPr>
          <a:xfrm>
            <a:off x="2244379" y="2297624"/>
            <a:ext cx="6068272" cy="368915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4931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957683" cy="384721"/>
            <a:chOff x="456453" y="1199600"/>
            <a:chExt cx="1957683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9026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인터페이스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콘솔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화면 인터페이스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5276661" cy="4517197"/>
            <a:chOff x="460663" y="1883603"/>
            <a:chExt cx="527666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4" y="1892903"/>
              <a:ext cx="5180110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Console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사용자의 명령문을 입력 받아 결과물을 출력</a:t>
              </a:r>
              <a:endParaRPr lang="en-US" altLang="ko-KR" sz="14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“&gt;” 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프롬프트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(prompt)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라고 함</a:t>
              </a:r>
              <a:endParaRPr lang="en-US" altLang="ko-KR" sz="14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ko-KR" sz="14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Terminal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윈도우에서 명령프롬프트를 터미널 또는 쉘</a:t>
              </a:r>
              <a:r>
                <a:rPr lang="en-US" altLang="ko-KR" sz="1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(shell)</a:t>
              </a:r>
              <a:r>
                <a:rPr lang="ko-KR" altLang="en-US" sz="1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이라고 한다</a:t>
              </a:r>
              <a:r>
                <a:rPr lang="en-US" altLang="ko-KR" sz="1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C4D7D6-7FB0-0C2E-7E70-E160FAD9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85" r="47154"/>
          <a:stretch/>
        </p:blipFill>
        <p:spPr>
          <a:xfrm>
            <a:off x="5737324" y="1928911"/>
            <a:ext cx="3697710" cy="402524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21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4639E7A9-E269-4B47-968E-A3C53C0C1664}"/>
              </a:ext>
            </a:extLst>
          </p:cNvPr>
          <p:cNvGrpSpPr/>
          <p:nvPr/>
        </p:nvGrpSpPr>
        <p:grpSpPr>
          <a:xfrm>
            <a:off x="609581" y="606108"/>
            <a:ext cx="3242694" cy="765689"/>
            <a:chOff x="673081" y="720408"/>
            <a:chExt cx="3242694" cy="7656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154FBD-8885-4102-886F-808EF9B1201F}"/>
                </a:ext>
              </a:extLst>
            </p:cNvPr>
            <p:cNvSpPr txBox="1"/>
            <p:nvPr/>
          </p:nvSpPr>
          <p:spPr>
            <a:xfrm>
              <a:off x="673081" y="720408"/>
              <a:ext cx="2986327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500" b="1">
                  <a:ln w="3175">
                    <a:solidFill>
                      <a:schemeClr val="tx2">
                        <a:alpha val="10000"/>
                      </a:schemeClr>
                    </a:solidFill>
                  </a:ln>
                  <a:solidFill>
                    <a:schemeClr val="tx2"/>
                  </a:solidFill>
                </a:rPr>
                <a:t>CONTENTS</a:t>
              </a:r>
              <a:endParaRPr lang="ko-KR" altLang="en-US" sz="3500" b="1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06EDA7-5FF9-450F-9027-69B54C0E169B}"/>
                </a:ext>
              </a:extLst>
            </p:cNvPr>
            <p:cNvSpPr txBox="1"/>
            <p:nvPr/>
          </p:nvSpPr>
          <p:spPr>
            <a:xfrm>
              <a:off x="706964" y="1270653"/>
              <a:ext cx="32088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 latinLnBrk="1">
                <a:defRPr/>
              </a:pPr>
              <a:r>
                <a:rPr lang="en-US" altLang="ko-KR" sz="800" spc="100">
                  <a:ln w="3175">
                    <a:solidFill>
                      <a:srgbClr val="6B6B6B">
                        <a:alpha val="10000"/>
                      </a:srgbClr>
                    </a:solidFill>
                  </a:ln>
                  <a:solidFill>
                    <a:srgbClr val="6B6B6B">
                      <a:alpha val="20000"/>
                    </a:srgb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Gyeongsang National University Hospital</a:t>
              </a:r>
              <a:endParaRPr kumimoji="0" lang="en-US" altLang="ko-KR" sz="800" b="0" i="0" u="none" strike="noStrike" kern="1200" cap="none" spc="100" normalizeH="0" noProof="0">
                <a:ln w="3175">
                  <a:solidFill>
                    <a:srgbClr val="6B6B6B">
                      <a:alpha val="10000"/>
                    </a:srgbClr>
                  </a:solidFill>
                </a:ln>
                <a:solidFill>
                  <a:srgbClr val="6B6B6B">
                    <a:alpha val="20000"/>
                  </a:srgb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id="{54CF8272-8040-4914-948C-C1BAF0CDEA01}"/>
                </a:ext>
              </a:extLst>
            </p:cNvPr>
            <p:cNvSpPr/>
            <p:nvPr/>
          </p:nvSpPr>
          <p:spPr>
            <a:xfrm rot="10800000">
              <a:off x="3114392" y="757266"/>
              <a:ext cx="104738" cy="10473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6E3813-D783-4E82-9B67-44F1855E3B37}"/>
              </a:ext>
            </a:extLst>
          </p:cNvPr>
          <p:cNvSpPr txBox="1"/>
          <p:nvPr/>
        </p:nvSpPr>
        <p:spPr>
          <a:xfrm>
            <a:off x="4395727" y="1458320"/>
            <a:ext cx="2127489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spc="-2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분석 도구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1F5D3C-7F2A-4047-B245-2143382B08F7}"/>
              </a:ext>
            </a:extLst>
          </p:cNvPr>
          <p:cNvGrpSpPr/>
          <p:nvPr/>
        </p:nvGrpSpPr>
        <p:grpSpPr>
          <a:xfrm>
            <a:off x="4533100" y="1946694"/>
            <a:ext cx="1805981" cy="369596"/>
            <a:chOff x="619719" y="2491940"/>
            <a:chExt cx="1805981" cy="369596"/>
          </a:xfrm>
        </p:grpSpPr>
        <p:sp>
          <p:nvSpPr>
            <p:cNvPr id="20" name="제목 36">
              <a:extLst>
                <a:ext uri="{FF2B5EF4-FFF2-40B4-BE49-F238E27FC236}">
                  <a16:creationId xmlns:a16="http://schemas.microsoft.com/office/drawing/2014/main" id="{2284F1BB-D86A-4489-AC8B-A318FA599C30}"/>
                </a:ext>
              </a:extLst>
            </p:cNvPr>
            <p:cNvSpPr txBox="1">
              <a:spLocks/>
            </p:cNvSpPr>
            <p:nvPr/>
          </p:nvSpPr>
          <p:spPr>
            <a:xfrm>
              <a:off x="633719" y="2491940"/>
              <a:ext cx="1791981" cy="3695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자료 분석과 소프트웨어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1961A7-B811-403B-A00C-4E3BF75CBBE7}"/>
                </a:ext>
              </a:extLst>
            </p:cNvPr>
            <p:cNvSpPr/>
            <p:nvPr/>
          </p:nvSpPr>
          <p:spPr>
            <a:xfrm>
              <a:off x="619719" y="2647849"/>
              <a:ext cx="49470" cy="49470"/>
            </a:xfrm>
            <a:prstGeom prst="rect">
              <a:avLst/>
            </a:prstGeom>
            <a:solidFill>
              <a:srgbClr val="DDDDDD"/>
            </a:solidFill>
            <a:ln w="3810">
              <a:solidFill>
                <a:srgbClr val="93979A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261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AD0BF0-E2B0-4C9F-8497-3735CD4C38EE}"/>
              </a:ext>
            </a:extLst>
          </p:cNvPr>
          <p:cNvGrpSpPr/>
          <p:nvPr/>
        </p:nvGrpSpPr>
        <p:grpSpPr>
          <a:xfrm>
            <a:off x="6803335" y="1946694"/>
            <a:ext cx="1805981" cy="369596"/>
            <a:chOff x="619719" y="2491940"/>
            <a:chExt cx="1805981" cy="369596"/>
          </a:xfrm>
        </p:grpSpPr>
        <p:sp>
          <p:nvSpPr>
            <p:cNvPr id="18" name="제목 36">
              <a:extLst>
                <a:ext uri="{FF2B5EF4-FFF2-40B4-BE49-F238E27FC236}">
                  <a16:creationId xmlns:a16="http://schemas.microsoft.com/office/drawing/2014/main" id="{C037025B-73AC-466B-858C-F16CC92BD46C}"/>
                </a:ext>
              </a:extLst>
            </p:cNvPr>
            <p:cNvSpPr txBox="1">
              <a:spLocks/>
            </p:cNvSpPr>
            <p:nvPr/>
          </p:nvSpPr>
          <p:spPr>
            <a:xfrm>
              <a:off x="633719" y="2491940"/>
              <a:ext cx="1791981" cy="3695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자료 분석 과정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A94229-4B4B-4D8D-817B-8B7DC0E3B9AF}"/>
                </a:ext>
              </a:extLst>
            </p:cNvPr>
            <p:cNvSpPr/>
            <p:nvPr/>
          </p:nvSpPr>
          <p:spPr>
            <a:xfrm>
              <a:off x="619719" y="2647849"/>
              <a:ext cx="49470" cy="49470"/>
            </a:xfrm>
            <a:prstGeom prst="rect">
              <a:avLst/>
            </a:prstGeom>
            <a:solidFill>
              <a:srgbClr val="DDDDDD"/>
            </a:solidFill>
            <a:ln w="3810">
              <a:solidFill>
                <a:srgbClr val="93979A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261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4BFA2C-1470-4B78-8118-93629BB402FC}"/>
              </a:ext>
            </a:extLst>
          </p:cNvPr>
          <p:cNvSpPr txBox="1"/>
          <p:nvPr/>
        </p:nvSpPr>
        <p:spPr>
          <a:xfrm>
            <a:off x="3938744" y="1425311"/>
            <a:ext cx="42832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-10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pc="-100">
              <a:ln w="3175">
                <a:solidFill>
                  <a:schemeClr val="tx2">
                    <a:alpha val="10000"/>
                  </a:schemeClr>
                </a:solidFill>
              </a:ln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A07EBEB-FE4A-4FE5-B2CE-4282CD6BBFBD}"/>
              </a:ext>
            </a:extLst>
          </p:cNvPr>
          <p:cNvGrpSpPr/>
          <p:nvPr/>
        </p:nvGrpSpPr>
        <p:grpSpPr>
          <a:xfrm>
            <a:off x="3852275" y="1773955"/>
            <a:ext cx="5435404" cy="86469"/>
            <a:chOff x="4195975" y="2047563"/>
            <a:chExt cx="5435404" cy="8646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41751D9-7671-4AB3-8E89-C1A56A16C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2445" y="2132985"/>
              <a:ext cx="5348934" cy="0"/>
            </a:xfrm>
            <a:prstGeom prst="line">
              <a:avLst/>
            </a:prstGeom>
            <a:ln w="3175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1793D04-1BF1-4CAA-9E1B-0003C8FB681C}"/>
                </a:ext>
              </a:extLst>
            </p:cNvPr>
            <p:cNvCxnSpPr/>
            <p:nvPr/>
          </p:nvCxnSpPr>
          <p:spPr>
            <a:xfrm>
              <a:off x="4195975" y="2047563"/>
              <a:ext cx="86469" cy="86469"/>
            </a:xfrm>
            <a:prstGeom prst="line">
              <a:avLst/>
            </a:prstGeom>
            <a:ln w="3175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F6D0C2B-3AF6-4023-A20C-2AFC18047A52}"/>
              </a:ext>
            </a:extLst>
          </p:cNvPr>
          <p:cNvCxnSpPr/>
          <p:nvPr/>
        </p:nvCxnSpPr>
        <p:spPr>
          <a:xfrm>
            <a:off x="9276784" y="1859377"/>
            <a:ext cx="17201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F17875A-697D-4DF0-8842-AF7C4FC39D1E}"/>
              </a:ext>
            </a:extLst>
          </p:cNvPr>
          <p:cNvCxnSpPr/>
          <p:nvPr/>
        </p:nvCxnSpPr>
        <p:spPr>
          <a:xfrm>
            <a:off x="4379448" y="1576511"/>
            <a:ext cx="0" cy="111209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4D9BD41-E13A-4476-937B-BB16FCB8BD27}"/>
              </a:ext>
            </a:extLst>
          </p:cNvPr>
          <p:cNvGrpSpPr/>
          <p:nvPr/>
        </p:nvGrpSpPr>
        <p:grpSpPr>
          <a:xfrm>
            <a:off x="4533100" y="2280078"/>
            <a:ext cx="1805981" cy="369596"/>
            <a:chOff x="619719" y="2491940"/>
            <a:chExt cx="1805981" cy="369596"/>
          </a:xfrm>
        </p:grpSpPr>
        <p:sp>
          <p:nvSpPr>
            <p:cNvPr id="148" name="제목 36">
              <a:extLst>
                <a:ext uri="{FF2B5EF4-FFF2-40B4-BE49-F238E27FC236}">
                  <a16:creationId xmlns:a16="http://schemas.microsoft.com/office/drawing/2014/main" id="{0FE25F43-D97D-4490-AEFE-E777D82B2BE5}"/>
                </a:ext>
              </a:extLst>
            </p:cNvPr>
            <p:cNvSpPr txBox="1">
              <a:spLocks/>
            </p:cNvSpPr>
            <p:nvPr/>
          </p:nvSpPr>
          <p:spPr>
            <a:xfrm>
              <a:off x="633719" y="2491940"/>
              <a:ext cx="1791981" cy="3695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R</a:t>
              </a:r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과 </a:t>
              </a:r>
              <a:r>
                <a:rPr lang="en-US" altLang="ko-KR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R studio </a:t>
              </a:r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설치</a:t>
              </a:r>
              <a:r>
                <a:rPr lang="en-US" altLang="ko-KR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, </a:t>
              </a:r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설명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93D553F-35DA-4D23-8372-DCCBAA07B551}"/>
                </a:ext>
              </a:extLst>
            </p:cNvPr>
            <p:cNvSpPr/>
            <p:nvPr/>
          </p:nvSpPr>
          <p:spPr>
            <a:xfrm>
              <a:off x="619719" y="2647849"/>
              <a:ext cx="49470" cy="49470"/>
            </a:xfrm>
            <a:prstGeom prst="rect">
              <a:avLst/>
            </a:prstGeom>
            <a:solidFill>
              <a:srgbClr val="DDDDDD"/>
            </a:solidFill>
            <a:ln w="3810">
              <a:solidFill>
                <a:srgbClr val="93979A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261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AF869038-40C6-4D38-AD61-C9B3E806318E}"/>
              </a:ext>
            </a:extLst>
          </p:cNvPr>
          <p:cNvCxnSpPr>
            <a:cxnSpLocks/>
          </p:cNvCxnSpPr>
          <p:nvPr/>
        </p:nvCxnSpPr>
        <p:spPr>
          <a:xfrm>
            <a:off x="6335287" y="2062488"/>
            <a:ext cx="0" cy="51871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33ED1D-CCF7-4599-9BBB-39BE412ECD6F}"/>
              </a:ext>
            </a:extLst>
          </p:cNvPr>
          <p:cNvSpPr txBox="1"/>
          <p:nvPr/>
        </p:nvSpPr>
        <p:spPr>
          <a:xfrm>
            <a:off x="4395727" y="2978718"/>
            <a:ext cx="2706113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spc="-20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값과 자료형 그리고 변수</a:t>
            </a:r>
            <a:endParaRPr lang="ko-KR" altLang="en-US" sz="1700" b="1" spc="-2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92C4E9C-BAFE-4FD2-8F15-C0E8505BBEA6}"/>
              </a:ext>
            </a:extLst>
          </p:cNvPr>
          <p:cNvGrpSpPr/>
          <p:nvPr/>
        </p:nvGrpSpPr>
        <p:grpSpPr>
          <a:xfrm>
            <a:off x="4533100" y="3467092"/>
            <a:ext cx="1805981" cy="369596"/>
            <a:chOff x="619719" y="2491940"/>
            <a:chExt cx="1805981" cy="369596"/>
          </a:xfrm>
        </p:grpSpPr>
        <p:sp>
          <p:nvSpPr>
            <p:cNvPr id="171" name="제목 36">
              <a:extLst>
                <a:ext uri="{FF2B5EF4-FFF2-40B4-BE49-F238E27FC236}">
                  <a16:creationId xmlns:a16="http://schemas.microsoft.com/office/drawing/2014/main" id="{10570753-8CF6-45CE-AC6E-130EFD49A99F}"/>
                </a:ext>
              </a:extLst>
            </p:cNvPr>
            <p:cNvSpPr txBox="1">
              <a:spLocks/>
            </p:cNvSpPr>
            <p:nvPr/>
          </p:nvSpPr>
          <p:spPr>
            <a:xfrm>
              <a:off x="633719" y="2491940"/>
              <a:ext cx="1791981" cy="3695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값과 자료형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B872CB9-B7C5-4B8D-A943-B4B8DFDB874E}"/>
                </a:ext>
              </a:extLst>
            </p:cNvPr>
            <p:cNvSpPr/>
            <p:nvPr/>
          </p:nvSpPr>
          <p:spPr>
            <a:xfrm>
              <a:off x="619719" y="2647849"/>
              <a:ext cx="49470" cy="49470"/>
            </a:xfrm>
            <a:prstGeom prst="rect">
              <a:avLst/>
            </a:prstGeom>
            <a:solidFill>
              <a:srgbClr val="DDDDDD"/>
            </a:solidFill>
            <a:ln w="3810">
              <a:solidFill>
                <a:srgbClr val="93979A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261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21918A6-9221-467D-B280-CE74FE69264C}"/>
              </a:ext>
            </a:extLst>
          </p:cNvPr>
          <p:cNvGrpSpPr/>
          <p:nvPr/>
        </p:nvGrpSpPr>
        <p:grpSpPr>
          <a:xfrm>
            <a:off x="6803335" y="3467092"/>
            <a:ext cx="1805981" cy="369596"/>
            <a:chOff x="619719" y="2491940"/>
            <a:chExt cx="1805981" cy="369596"/>
          </a:xfrm>
        </p:grpSpPr>
        <p:sp>
          <p:nvSpPr>
            <p:cNvPr id="169" name="제목 36">
              <a:extLst>
                <a:ext uri="{FF2B5EF4-FFF2-40B4-BE49-F238E27FC236}">
                  <a16:creationId xmlns:a16="http://schemas.microsoft.com/office/drawing/2014/main" id="{DA992913-3ED3-4773-9FE1-E60FF003204C}"/>
                </a:ext>
              </a:extLst>
            </p:cNvPr>
            <p:cNvSpPr txBox="1">
              <a:spLocks/>
            </p:cNvSpPr>
            <p:nvPr/>
          </p:nvSpPr>
          <p:spPr>
            <a:xfrm>
              <a:off x="633719" y="2491940"/>
              <a:ext cx="1791981" cy="3695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변수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63E5A8C-7641-4620-8739-BF59616ED41C}"/>
                </a:ext>
              </a:extLst>
            </p:cNvPr>
            <p:cNvSpPr/>
            <p:nvPr/>
          </p:nvSpPr>
          <p:spPr>
            <a:xfrm>
              <a:off x="619719" y="2647849"/>
              <a:ext cx="49470" cy="49470"/>
            </a:xfrm>
            <a:prstGeom prst="rect">
              <a:avLst/>
            </a:prstGeom>
            <a:solidFill>
              <a:srgbClr val="DDDDDD"/>
            </a:solidFill>
            <a:ln w="3810">
              <a:solidFill>
                <a:srgbClr val="93979A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261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5DC467DA-FCE1-42D9-AE3D-1EE08A56184D}"/>
              </a:ext>
            </a:extLst>
          </p:cNvPr>
          <p:cNvSpPr txBox="1"/>
          <p:nvPr/>
        </p:nvSpPr>
        <p:spPr>
          <a:xfrm>
            <a:off x="3938744" y="2945709"/>
            <a:ext cx="42832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-100">
                <a:ln w="3175">
                  <a:solidFill>
                    <a:schemeClr val="accent1">
                      <a:alpha val="10000"/>
                    </a:schemeClr>
                  </a:solidFill>
                </a:ln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pc="-100">
              <a:ln w="3175">
                <a:solidFill>
                  <a:schemeClr val="accent1">
                    <a:alpha val="10000"/>
                  </a:schemeClr>
                </a:solidFill>
              </a:ln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B54E184E-127A-4EC5-B1A6-679409D7EFDF}"/>
              </a:ext>
            </a:extLst>
          </p:cNvPr>
          <p:cNvGrpSpPr/>
          <p:nvPr/>
        </p:nvGrpSpPr>
        <p:grpSpPr>
          <a:xfrm>
            <a:off x="3852275" y="3294353"/>
            <a:ext cx="5435404" cy="86469"/>
            <a:chOff x="4195975" y="2047563"/>
            <a:chExt cx="5435404" cy="86469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FA728BE2-1F68-41CF-A364-17E7EDC969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2445" y="2132985"/>
              <a:ext cx="5348934" cy="0"/>
            </a:xfrm>
            <a:prstGeom prst="line">
              <a:avLst/>
            </a:prstGeom>
            <a:ln w="3175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66842735-169C-4063-ADD7-9266C8F1C041}"/>
                </a:ext>
              </a:extLst>
            </p:cNvPr>
            <p:cNvCxnSpPr/>
            <p:nvPr/>
          </p:nvCxnSpPr>
          <p:spPr>
            <a:xfrm>
              <a:off x="4195975" y="2047563"/>
              <a:ext cx="86469" cy="86469"/>
            </a:xfrm>
            <a:prstGeom prst="line">
              <a:avLst/>
            </a:prstGeom>
            <a:ln w="3175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B30B7EB6-8DDC-426F-A3E4-4C1B25BFBDC9}"/>
              </a:ext>
            </a:extLst>
          </p:cNvPr>
          <p:cNvCxnSpPr/>
          <p:nvPr/>
        </p:nvCxnSpPr>
        <p:spPr>
          <a:xfrm>
            <a:off x="9276784" y="3379775"/>
            <a:ext cx="17201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78FD21D-DC9B-42C8-BEA4-707FD18CFE24}"/>
              </a:ext>
            </a:extLst>
          </p:cNvPr>
          <p:cNvCxnSpPr/>
          <p:nvPr/>
        </p:nvCxnSpPr>
        <p:spPr>
          <a:xfrm>
            <a:off x="4379448" y="3096909"/>
            <a:ext cx="0" cy="111209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8B90E342-D74C-4EE4-B66E-3780BB4AF42C}"/>
              </a:ext>
            </a:extLst>
          </p:cNvPr>
          <p:cNvGrpSpPr/>
          <p:nvPr/>
        </p:nvGrpSpPr>
        <p:grpSpPr>
          <a:xfrm>
            <a:off x="4533100" y="3800476"/>
            <a:ext cx="1805981" cy="369596"/>
            <a:chOff x="619719" y="2491940"/>
            <a:chExt cx="1805981" cy="369596"/>
          </a:xfrm>
        </p:grpSpPr>
        <p:sp>
          <p:nvSpPr>
            <p:cNvPr id="165" name="제목 36">
              <a:extLst>
                <a:ext uri="{FF2B5EF4-FFF2-40B4-BE49-F238E27FC236}">
                  <a16:creationId xmlns:a16="http://schemas.microsoft.com/office/drawing/2014/main" id="{7A40F0CE-EA8E-4365-B2B1-8F6B5939FE44}"/>
                </a:ext>
              </a:extLst>
            </p:cNvPr>
            <p:cNvSpPr txBox="1">
              <a:spLocks/>
            </p:cNvSpPr>
            <p:nvPr/>
          </p:nvSpPr>
          <p:spPr>
            <a:xfrm>
              <a:off x="633719" y="2491940"/>
              <a:ext cx="1791981" cy="3695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300" b="0" spc="-170" dirty="0">
                  <a:ln w="317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분석 방법의 종류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8650A30-676A-46FC-A0A9-742FC246C2C2}"/>
                </a:ext>
              </a:extLst>
            </p:cNvPr>
            <p:cNvSpPr/>
            <p:nvPr/>
          </p:nvSpPr>
          <p:spPr>
            <a:xfrm>
              <a:off x="619719" y="2647849"/>
              <a:ext cx="49470" cy="49470"/>
            </a:xfrm>
            <a:prstGeom prst="rect">
              <a:avLst/>
            </a:prstGeom>
            <a:solidFill>
              <a:srgbClr val="DDDDDD"/>
            </a:solidFill>
            <a:ln w="3810">
              <a:solidFill>
                <a:srgbClr val="93979A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261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76EE1125-0B0C-4EEA-BE18-3E0244D99C6A}"/>
              </a:ext>
            </a:extLst>
          </p:cNvPr>
          <p:cNvCxnSpPr>
            <a:cxnSpLocks/>
          </p:cNvCxnSpPr>
          <p:nvPr/>
        </p:nvCxnSpPr>
        <p:spPr>
          <a:xfrm>
            <a:off x="6335287" y="3582886"/>
            <a:ext cx="0" cy="51871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09316" y="182880"/>
            <a:ext cx="1105270" cy="70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91" y="284639"/>
            <a:ext cx="1047625" cy="6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5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2023407" cy="384721"/>
            <a:chOff x="456453" y="1199600"/>
            <a:chExt cx="202340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95598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인터페이스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환경 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화면 인터페이스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Global environment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는 객체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(object)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의 목록을</a:t>
              </a:r>
              <a:b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저장할 수 있는 작업공간 역할이다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값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(values),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데이터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그래프 등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Global Environment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 할당된 현재의 객체 목록을</a:t>
              </a:r>
              <a:b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에서는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'.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RData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'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라는 확장자로 저장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C4D7D6-7FB0-0C2E-7E70-E160FAD9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45" t="10534" r="137" b="57184"/>
          <a:stretch/>
        </p:blipFill>
        <p:spPr>
          <a:xfrm>
            <a:off x="5793352" y="1667507"/>
            <a:ext cx="3651985" cy="166091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B51CBB-E608-0B57-1D93-C6DFC798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352" y="3373725"/>
            <a:ext cx="1252921" cy="18878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CA24B-20B3-8D40-F041-C17758C4E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353" y="5360354"/>
            <a:ext cx="3511421" cy="8570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2953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3546259" cy="384721"/>
            <a:chOff x="456453" y="1199600"/>
            <a:chExt cx="3546259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3478837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인터페이스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파일 탐색기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</a:t>
              </a:r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화면 인터페이스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사용자 패키지 목록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작업 디렉토리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폴더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의 파일 목록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결과창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뷰어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C4D7D6-7FB0-0C2E-7E70-E160FAD9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45" t="42341" r="137" b="-886"/>
          <a:stretch/>
        </p:blipFill>
        <p:spPr>
          <a:xfrm>
            <a:off x="5826543" y="302585"/>
            <a:ext cx="3651985" cy="301214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2F1563-5B5E-0236-7875-55DAC29B0E2C}"/>
              </a:ext>
            </a:extLst>
          </p:cNvPr>
          <p:cNvGrpSpPr/>
          <p:nvPr/>
        </p:nvGrpSpPr>
        <p:grpSpPr>
          <a:xfrm>
            <a:off x="4098111" y="2351036"/>
            <a:ext cx="5476195" cy="4204379"/>
            <a:chOff x="730967" y="2770642"/>
            <a:chExt cx="4685663" cy="37896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67145B-29C6-AF4C-8626-57D041AF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1772" y="2770642"/>
              <a:ext cx="2326703" cy="18821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10CE2FC-D393-A117-2A71-D048A4EE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967" y="2770642"/>
              <a:ext cx="2326704" cy="187412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FE9F0B8-1E43-F8E8-98AE-2BB44F24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769" y="4627488"/>
              <a:ext cx="2355161" cy="193281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245C4FF-FEFA-31B1-8FA8-F3493758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09732" y="4654638"/>
              <a:ext cx="2306898" cy="1878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369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954477" cy="384721"/>
            <a:chOff x="456453" y="1199600"/>
            <a:chExt cx="195447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8705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유용한 환경 설정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환경 설정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5276661" cy="4517197"/>
            <a:chOff x="460663" y="1883603"/>
            <a:chExt cx="527666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518011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단축키를 변경하고 할 경우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keyboard shortcuts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실행한다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4B9F51-8645-0041-D88C-C78A9EA30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6"/>
          <a:stretch/>
        </p:blipFill>
        <p:spPr>
          <a:xfrm>
            <a:off x="5737324" y="1711048"/>
            <a:ext cx="3420851" cy="46486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6088742" y="6029307"/>
            <a:ext cx="1342572" cy="2868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6088742" y="4657707"/>
            <a:ext cx="2024744" cy="2771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58" y="2891282"/>
            <a:ext cx="5092666" cy="33685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655184" y="5872280"/>
            <a:ext cx="4730722" cy="38754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52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954477" cy="384721"/>
            <a:chOff x="456453" y="1199600"/>
            <a:chExt cx="195447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8705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유용한 환경 설정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</a:t>
            </a:r>
            <a:r>
              <a:rPr lang="ko-KR" altLang="en-US" sz="3000" spc="-200" dirty="0">
                <a:effectLst/>
              </a:rPr>
              <a:t>의 활용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4324287" cy="4517197"/>
            <a:chOff x="460663" y="1883603"/>
            <a:chExt cx="4324287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4" y="1892903"/>
              <a:ext cx="4227736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환경 설정을 위해서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Tools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탭에서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Global Options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실행한다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여러 개의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버전을 이용하는 경우에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version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을 수정한다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E88B65-BFED-7C5D-F646-C80CF5CD8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949" y="1600370"/>
            <a:ext cx="4753910" cy="49743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8C7173-0400-A0AC-A384-0DD65D85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75" y="3551222"/>
            <a:ext cx="3115110" cy="281026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5969100" y="2179425"/>
            <a:ext cx="2944163" cy="6834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1398558" y="4614729"/>
            <a:ext cx="2024744" cy="3416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92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954477" cy="384721"/>
            <a:chOff x="456453" y="1199600"/>
            <a:chExt cx="195447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8705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유용한 환경 설정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</a:t>
            </a:r>
            <a:r>
              <a:rPr lang="ko-KR" altLang="en-US" sz="3000" spc="-200" dirty="0">
                <a:effectLst/>
              </a:rPr>
              <a:t>의 활용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코드에 한글 설정 관련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스크립트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코드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파일에 한글이 깨지는 경우에는</a:t>
              </a:r>
              <a:b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제공 받은 코드의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encoding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을 확인해야 함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file tab &gt; Reopen with Encoding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으로 변경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BDA80EA-32EC-952A-8E48-3CAD4F58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643" y="211401"/>
            <a:ext cx="4127253" cy="43340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F9B63E-F199-8792-CCA7-FA6729FF0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6"/>
          <a:stretch/>
        </p:blipFill>
        <p:spPr>
          <a:xfrm>
            <a:off x="7465944" y="2558552"/>
            <a:ext cx="2205952" cy="20934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7F94FB-7013-8AE7-5885-4ABD8C301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162" y="3218541"/>
            <a:ext cx="2215782" cy="210338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C909B4-7B03-DC2F-ADFC-696CA6D09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944" y="4377334"/>
            <a:ext cx="2205952" cy="20934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16916D-EA32-9759-ACF1-A574E54E06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31" t="1479"/>
          <a:stretch/>
        </p:blipFill>
        <p:spPr>
          <a:xfrm>
            <a:off x="4047108" y="5153462"/>
            <a:ext cx="2406108" cy="136331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04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954477" cy="384721"/>
            <a:chOff x="456453" y="1199600"/>
            <a:chExt cx="195447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8705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유용한 환경 설정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</a:t>
            </a:r>
            <a:r>
              <a:rPr lang="ko-KR" altLang="en-US" sz="3000" spc="-200" dirty="0">
                <a:effectLst/>
              </a:rPr>
              <a:t>의 활용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글꼴 관련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크기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색상 등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                           창 배열 변경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3E47FB3-C4B3-92FA-CE36-DE8C7756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428802"/>
            <a:ext cx="3913731" cy="41056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545FF5-159C-CD6B-CDCE-D3F5DD294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69" y="2430980"/>
            <a:ext cx="3895528" cy="410453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0451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864774" cy="384721"/>
            <a:chOff x="456453" y="1199600"/>
            <a:chExt cx="1864774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797352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Project directory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작업 환경 만들기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분석 결과를 저장하고 외부 파일을 불러올 때 사용하는 기본 폴더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이전 작업을 기록하고 보관하기 때문에 프로젝트별로 관리를 지향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385" t="839" r="1767"/>
          <a:stretch/>
        </p:blipFill>
        <p:spPr>
          <a:xfrm>
            <a:off x="7041735" y="1991170"/>
            <a:ext cx="2401368" cy="42529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63" y="2797565"/>
            <a:ext cx="1972255" cy="14188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86" y="2797565"/>
            <a:ext cx="1970896" cy="142096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80" y="2797565"/>
            <a:ext cx="1975970" cy="14188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451" y="4630565"/>
            <a:ext cx="1973567" cy="13837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9242" y="4630565"/>
            <a:ext cx="1976540" cy="14001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/>
          <a:srcRect r="703"/>
          <a:stretch/>
        </p:blipFill>
        <p:spPr>
          <a:xfrm>
            <a:off x="4697931" y="4630565"/>
            <a:ext cx="1963219" cy="140122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오른쪽 화살표 13"/>
          <p:cNvSpPr/>
          <p:nvPr/>
        </p:nvSpPr>
        <p:spPr>
          <a:xfrm>
            <a:off x="2517792" y="3120164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4560751" y="3117422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530913" y="5279718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4560751" y="5287929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7213" y="4216400"/>
            <a:ext cx="4793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새로운 디렉토리를 만들어서 사용하거나 기존 디렉토리를 사용할 경우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643195" y="3073989"/>
            <a:ext cx="1815730" cy="60557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864774" cy="384721"/>
            <a:chOff x="456453" y="1199600"/>
            <a:chExt cx="1864774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797352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Project directory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작업 환경 만들기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현재 작업 경로 확인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설정에서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workspace</a:t>
              </a:r>
              <a:b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옵션 확인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88488" y="1928911"/>
            <a:ext cx="6549425" cy="4480020"/>
            <a:chOff x="1700612" y="1881462"/>
            <a:chExt cx="6777623" cy="45764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612" y="1881462"/>
              <a:ext cx="6777623" cy="45764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B865C7-9C36-8DC9-F89F-6B4F2328DE06}"/>
                </a:ext>
              </a:extLst>
            </p:cNvPr>
            <p:cNvSpPr/>
            <p:nvPr/>
          </p:nvSpPr>
          <p:spPr>
            <a:xfrm>
              <a:off x="5025804" y="5415537"/>
              <a:ext cx="3452431" cy="24177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375021" y="4168921"/>
            <a:ext cx="239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getwd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 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입력 후 </a:t>
            </a:r>
            <a:r>
              <a:rPr lang="ko-KR" altLang="en-US" sz="16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엔터키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12123" y="2685711"/>
            <a:ext cx="223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getwd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 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입력 후 실행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15371" y="1977456"/>
            <a:ext cx="2238680" cy="4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Terminal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창 클릭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" y="4168921"/>
            <a:ext cx="2348749" cy="20334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557213" y="5388511"/>
            <a:ext cx="1637347" cy="46364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5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6">
            <a:extLst>
              <a:ext uri="{FF2B5EF4-FFF2-40B4-BE49-F238E27FC236}">
                <a16:creationId xmlns:a16="http://schemas.microsoft.com/office/drawing/2014/main" id="{75A93FD7-506F-4806-906D-6EFFFA6BC35E}"/>
              </a:ext>
            </a:extLst>
          </p:cNvPr>
          <p:cNvSpPr txBox="1">
            <a:spLocks/>
          </p:cNvSpPr>
          <p:nvPr/>
        </p:nvSpPr>
        <p:spPr>
          <a:xfrm>
            <a:off x="7377034" y="298117"/>
            <a:ext cx="2279464" cy="3695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00000"/>
              </a:lnSpc>
            </a:pPr>
            <a:r>
              <a:rPr lang="en-US" altLang="ko-KR" sz="600" b="0" spc="100">
                <a:solidFill>
                  <a:schemeClr val="bg1">
                    <a:alpha val="80000"/>
                  </a:schemeClr>
                </a:solidFill>
                <a:effectLst/>
              </a:rPr>
              <a:t>GYEONGSANG</a:t>
            </a:r>
          </a:p>
          <a:p>
            <a:pPr algn="r">
              <a:lnSpc>
                <a:spcPct val="200000"/>
              </a:lnSpc>
            </a:pPr>
            <a:r>
              <a:rPr lang="en-US" altLang="ko-KR" sz="600" b="0" spc="100">
                <a:solidFill>
                  <a:schemeClr val="bg1">
                    <a:alpha val="80000"/>
                  </a:schemeClr>
                </a:solidFill>
                <a:effectLst/>
              </a:rPr>
              <a:t>National University Hospital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11B954-8AF9-4516-843F-590D78493D75}"/>
              </a:ext>
            </a:extLst>
          </p:cNvPr>
          <p:cNvGrpSpPr/>
          <p:nvPr/>
        </p:nvGrpSpPr>
        <p:grpSpPr>
          <a:xfrm>
            <a:off x="181839" y="2886145"/>
            <a:ext cx="607872" cy="607872"/>
            <a:chOff x="181839" y="3959295"/>
            <a:chExt cx="607872" cy="607872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CB6FEF-9740-4725-9C63-92F11B5C2F70}"/>
                </a:ext>
              </a:extLst>
            </p:cNvPr>
            <p:cNvCxnSpPr/>
            <p:nvPr/>
          </p:nvCxnSpPr>
          <p:spPr>
            <a:xfrm flipH="1">
              <a:off x="181839" y="3959295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C39EE8A-3233-49F2-942D-0CAA1C7055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2097" y="4263231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40C02-CBBA-40A2-BB0E-C495C3B2C067}"/>
              </a:ext>
            </a:extLst>
          </p:cNvPr>
          <p:cNvGrpSpPr/>
          <p:nvPr/>
        </p:nvGrpSpPr>
        <p:grpSpPr>
          <a:xfrm rot="10800000">
            <a:off x="9116289" y="5721420"/>
            <a:ext cx="607872" cy="607872"/>
            <a:chOff x="181839" y="3959295"/>
            <a:chExt cx="607872" cy="60787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25E013D-E09F-4370-8004-B3F071E4BF33}"/>
                </a:ext>
              </a:extLst>
            </p:cNvPr>
            <p:cNvCxnSpPr/>
            <p:nvPr/>
          </p:nvCxnSpPr>
          <p:spPr>
            <a:xfrm flipH="1">
              <a:off x="181839" y="3959295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7FB0D07-BCC4-40FE-A4AB-69457622CED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2097" y="4263231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C09CFA-CC71-4AD3-9006-A8AFE7E714C2}"/>
              </a:ext>
            </a:extLst>
          </p:cNvPr>
          <p:cNvCxnSpPr>
            <a:cxnSpLocks/>
          </p:cNvCxnSpPr>
          <p:nvPr/>
        </p:nvCxnSpPr>
        <p:spPr>
          <a:xfrm>
            <a:off x="1063305" y="4603041"/>
            <a:ext cx="7779391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75000"/>
                    <a:alpha val="70000"/>
                  </a:schemeClr>
                </a:gs>
                <a:gs pos="8000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798D58-0A46-4B6D-B365-9231E1A36F43}"/>
              </a:ext>
            </a:extLst>
          </p:cNvPr>
          <p:cNvGrpSpPr/>
          <p:nvPr/>
        </p:nvGrpSpPr>
        <p:grpSpPr>
          <a:xfrm>
            <a:off x="2747194" y="3617271"/>
            <a:ext cx="4438066" cy="686572"/>
            <a:chOff x="2765300" y="3865827"/>
            <a:chExt cx="4438066" cy="686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8DF363-3B5F-41A4-BFE7-23194199F7FF}"/>
                </a:ext>
              </a:extLst>
            </p:cNvPr>
            <p:cNvSpPr txBox="1"/>
            <p:nvPr/>
          </p:nvSpPr>
          <p:spPr>
            <a:xfrm>
              <a:off x="3629901" y="3906068"/>
              <a:ext cx="35734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600" b="1" spc="-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값과 </a:t>
              </a:r>
              <a:r>
                <a:rPr lang="ko-KR" altLang="en-US" sz="3600" b="1" spc="-40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자료형</a:t>
              </a:r>
              <a:r>
                <a:rPr lang="en-US" altLang="ko-KR" sz="3600" b="1" spc="-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3600" b="1" spc="-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5EE523-1007-4429-84FB-1E200EDE328E}"/>
                </a:ext>
              </a:extLst>
            </p:cNvPr>
            <p:cNvSpPr txBox="1"/>
            <p:nvPr/>
          </p:nvSpPr>
          <p:spPr>
            <a:xfrm>
              <a:off x="2765300" y="3865827"/>
              <a:ext cx="6976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spc="-100" dirty="0">
                  <a:ln w="3175">
                    <a:solidFill>
                      <a:schemeClr val="tx2">
                        <a:alpha val="10000"/>
                      </a:schemeClr>
                    </a:solidFill>
                  </a:ln>
                  <a:solidFill>
                    <a:schemeClr val="tx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  <a:endParaRPr lang="ko-KR" altLang="en-US" sz="3600" spc="-100" dirty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6A428B8-EA6E-4383-A3BC-E806308DC1A2}"/>
                </a:ext>
              </a:extLst>
            </p:cNvPr>
            <p:cNvCxnSpPr/>
            <p:nvPr/>
          </p:nvCxnSpPr>
          <p:spPr>
            <a:xfrm>
              <a:off x="3532778" y="4133815"/>
              <a:ext cx="0" cy="197013"/>
            </a:xfrm>
            <a:prstGeom prst="line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7313F1-6ACB-4555-9E77-D6F11CCF4581}"/>
              </a:ext>
            </a:extLst>
          </p:cNvPr>
          <p:cNvCxnSpPr/>
          <p:nvPr/>
        </p:nvCxnSpPr>
        <p:spPr>
          <a:xfrm>
            <a:off x="4781250" y="4603041"/>
            <a:ext cx="3435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34" y="2244874"/>
            <a:ext cx="706927" cy="4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1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439914" cy="384721"/>
            <a:chOff x="456453" y="1199600"/>
            <a:chExt cx="1439914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372492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값과 </a:t>
              </a:r>
              <a:r>
                <a:rPr lang="ko-KR" altLang="en-US" sz="1900" b="1" spc="-15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자료형</a:t>
              </a:r>
              <a:endParaRPr lang="ko-KR" altLang="en-US" sz="19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값과 </a:t>
            </a:r>
            <a:r>
              <a:rPr lang="ko-KR" altLang="en-US" sz="3000" spc="-200" dirty="0" err="1">
                <a:effectLst/>
              </a:rPr>
              <a:t>자료형</a:t>
            </a:r>
            <a:endParaRPr lang="ko-KR" altLang="en-US" sz="3000" spc="-200" dirty="0">
              <a:effectLst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대부분의 프로그래밍 언어가 기본적으로 이해하고 처리할 수 있는 값은 정수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</a:t>
              </a:r>
              <a:r>
                <a:rPr lang="en-US" altLang="ko-KR" sz="1600" b="0" u="sng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integer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int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실수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(float, </a:t>
              </a:r>
              <a:r>
                <a:rPr lang="en-US" altLang="ko-KR" sz="1600" b="0" u="sng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double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문자열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(string, 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str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en-US" altLang="ko-KR" sz="1600" b="0" u="sng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character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논리값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boolean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bool, </a:t>
              </a:r>
              <a:r>
                <a:rPr lang="en-US" altLang="ko-KR" sz="1600" b="0" u="sng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logical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 4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종류이다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프로그래밍에서는 </a:t>
              </a:r>
              <a:r>
                <a:rPr lang="ko-KR" altLang="en-US" sz="1600" u="sng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값의 종류를 </a:t>
              </a:r>
              <a:r>
                <a:rPr lang="ko-KR" altLang="en-US" sz="1600" u="sng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자료형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데이터 타입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(data type)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또는 간단히 타입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(type)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이라고 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에서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6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가지 기본 자료형을 제공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numeric – 3.14, 3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integer – 3L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character – “Hello”, ‘Hello’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logical – TRUE, FALSE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complex – 1+2i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raw – 1x0, 2x0, 6c : </a:t>
              </a:r>
              <a:r>
                <a:rPr lang="ko-KR" altLang="en-US" sz="12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바이트 형식</a:t>
              </a:r>
              <a:endParaRPr lang="en-US" altLang="ko-KR" sz="12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기본 자료형 외에 프로그래밍 언어에 내장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(built-in)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되어 있거나 표준 라이브러리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(standard library)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로 배포되어 있다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71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6">
            <a:extLst>
              <a:ext uri="{FF2B5EF4-FFF2-40B4-BE49-F238E27FC236}">
                <a16:creationId xmlns:a16="http://schemas.microsoft.com/office/drawing/2014/main" id="{75A93FD7-506F-4806-906D-6EFFFA6BC35E}"/>
              </a:ext>
            </a:extLst>
          </p:cNvPr>
          <p:cNvSpPr txBox="1">
            <a:spLocks/>
          </p:cNvSpPr>
          <p:nvPr/>
        </p:nvSpPr>
        <p:spPr>
          <a:xfrm>
            <a:off x="7377034" y="298117"/>
            <a:ext cx="2279464" cy="3695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00000"/>
              </a:lnSpc>
            </a:pPr>
            <a:r>
              <a:rPr lang="en-US" altLang="ko-KR" sz="600" b="0" spc="100">
                <a:solidFill>
                  <a:schemeClr val="bg1">
                    <a:alpha val="80000"/>
                  </a:schemeClr>
                </a:solidFill>
                <a:effectLst/>
              </a:rPr>
              <a:t>GYEONGSANG</a:t>
            </a:r>
          </a:p>
          <a:p>
            <a:pPr algn="r">
              <a:lnSpc>
                <a:spcPct val="200000"/>
              </a:lnSpc>
            </a:pPr>
            <a:r>
              <a:rPr lang="en-US" altLang="ko-KR" sz="600" b="0" spc="100">
                <a:solidFill>
                  <a:schemeClr val="bg1">
                    <a:alpha val="80000"/>
                  </a:schemeClr>
                </a:solidFill>
                <a:effectLst/>
              </a:rPr>
              <a:t>National University Hospital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11B954-8AF9-4516-843F-590D78493D75}"/>
              </a:ext>
            </a:extLst>
          </p:cNvPr>
          <p:cNvGrpSpPr/>
          <p:nvPr/>
        </p:nvGrpSpPr>
        <p:grpSpPr>
          <a:xfrm>
            <a:off x="181839" y="2886145"/>
            <a:ext cx="607872" cy="607872"/>
            <a:chOff x="181839" y="3959295"/>
            <a:chExt cx="607872" cy="607872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CB6FEF-9740-4725-9C63-92F11B5C2F70}"/>
                </a:ext>
              </a:extLst>
            </p:cNvPr>
            <p:cNvCxnSpPr/>
            <p:nvPr/>
          </p:nvCxnSpPr>
          <p:spPr>
            <a:xfrm flipH="1">
              <a:off x="181839" y="3959295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C39EE8A-3233-49F2-942D-0CAA1C7055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2097" y="4263231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40C02-CBBA-40A2-BB0E-C495C3B2C067}"/>
              </a:ext>
            </a:extLst>
          </p:cNvPr>
          <p:cNvGrpSpPr/>
          <p:nvPr/>
        </p:nvGrpSpPr>
        <p:grpSpPr>
          <a:xfrm rot="10800000">
            <a:off x="9116289" y="5721420"/>
            <a:ext cx="607872" cy="607872"/>
            <a:chOff x="181839" y="3959295"/>
            <a:chExt cx="607872" cy="60787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25E013D-E09F-4370-8004-B3F071E4BF33}"/>
                </a:ext>
              </a:extLst>
            </p:cNvPr>
            <p:cNvCxnSpPr/>
            <p:nvPr/>
          </p:nvCxnSpPr>
          <p:spPr>
            <a:xfrm flipH="1">
              <a:off x="181839" y="3959295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7FB0D07-BCC4-40FE-A4AB-69457622CED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2097" y="4263231"/>
              <a:ext cx="607872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C09CFA-CC71-4AD3-9006-A8AFE7E714C2}"/>
              </a:ext>
            </a:extLst>
          </p:cNvPr>
          <p:cNvCxnSpPr>
            <a:cxnSpLocks/>
          </p:cNvCxnSpPr>
          <p:nvPr/>
        </p:nvCxnSpPr>
        <p:spPr>
          <a:xfrm>
            <a:off x="1063305" y="4603041"/>
            <a:ext cx="7779391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0000">
                  <a:schemeClr val="bg1">
                    <a:lumMod val="75000"/>
                    <a:alpha val="70000"/>
                  </a:schemeClr>
                </a:gs>
                <a:gs pos="8000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798D58-0A46-4B6D-B365-9231E1A36F43}"/>
              </a:ext>
            </a:extLst>
          </p:cNvPr>
          <p:cNvGrpSpPr/>
          <p:nvPr/>
        </p:nvGrpSpPr>
        <p:grpSpPr>
          <a:xfrm>
            <a:off x="2747194" y="3617271"/>
            <a:ext cx="4438066" cy="686572"/>
            <a:chOff x="2765300" y="3865827"/>
            <a:chExt cx="4438066" cy="686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8DF363-3B5F-41A4-BFE7-23194199F7FF}"/>
                </a:ext>
              </a:extLst>
            </p:cNvPr>
            <p:cNvSpPr txBox="1"/>
            <p:nvPr/>
          </p:nvSpPr>
          <p:spPr>
            <a:xfrm>
              <a:off x="3629901" y="3906068"/>
              <a:ext cx="35734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600" b="1" spc="-40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분석 도구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5EE523-1007-4429-84FB-1E200EDE328E}"/>
                </a:ext>
              </a:extLst>
            </p:cNvPr>
            <p:cNvSpPr txBox="1"/>
            <p:nvPr/>
          </p:nvSpPr>
          <p:spPr>
            <a:xfrm>
              <a:off x="2765300" y="3865827"/>
              <a:ext cx="6976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spc="-100">
                  <a:ln w="3175">
                    <a:solidFill>
                      <a:schemeClr val="tx2">
                        <a:alpha val="10000"/>
                      </a:schemeClr>
                    </a:solidFill>
                  </a:ln>
                  <a:solidFill>
                    <a:schemeClr val="tx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  <a:endParaRPr lang="ko-KR" altLang="en-US" sz="3600" spc="-10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6A428B8-EA6E-4383-A3BC-E806308DC1A2}"/>
                </a:ext>
              </a:extLst>
            </p:cNvPr>
            <p:cNvCxnSpPr/>
            <p:nvPr/>
          </p:nvCxnSpPr>
          <p:spPr>
            <a:xfrm>
              <a:off x="3532778" y="4133815"/>
              <a:ext cx="0" cy="197013"/>
            </a:xfrm>
            <a:prstGeom prst="line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7313F1-6ACB-4555-9E77-D6F11CCF4581}"/>
              </a:ext>
            </a:extLst>
          </p:cNvPr>
          <p:cNvCxnSpPr/>
          <p:nvPr/>
        </p:nvCxnSpPr>
        <p:spPr>
          <a:xfrm>
            <a:off x="4781250" y="4603041"/>
            <a:ext cx="3435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34" y="2244874"/>
            <a:ext cx="706927" cy="4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1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700929" cy="384721"/>
            <a:chOff x="456453" y="1199600"/>
            <a:chExt cx="700929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633507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변수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변수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프로그램에서 변수는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“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하나 이상의 값을 저장할 수 있는 공간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”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을 의미한다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자료 분석을 위해서는 자료나 값을 보관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저장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해서 반복해서 사용한다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변수의 값들을 보관할 상자나 통과 같은 것이 필요하다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에서 이를 위해 벡터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(vector)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라는 기본적인 객체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(object)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제공한다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객체란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변수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자료 구조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함수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메서드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식별자에 의해 참조된 메모리 상의 값 등을 의미</a:t>
              </a:r>
              <a:endParaRPr lang="en-US" altLang="ko-KR" sz="12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벡터의 인덱스는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0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 아닌 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1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에서 시작한다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객체를 식별하기 위해 이름을 붙여야 하는데 변수의 값을 저장할 벡터 객체에는 해당 변수의 이름을 부여하는 것이다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성별을 남자는 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M, 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여자는 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F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라고 측정해서 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gender 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라는 변수에 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‘M’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과 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‘F’</a:t>
              </a:r>
              <a:r>
                <a:rPr lang="ko-KR" altLang="en-US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로 기록하여 저장한다</a:t>
              </a:r>
              <a:r>
                <a:rPr lang="en-US" altLang="ko-KR" sz="12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BF5A4BE-BBFF-897B-1023-CE9C5B869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63189"/>
              </p:ext>
            </p:extLst>
          </p:nvPr>
        </p:nvGraphicFramePr>
        <p:xfrm>
          <a:off x="1613225" y="4349919"/>
          <a:ext cx="66040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75970694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831485055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56972793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33873531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30953510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07712647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60276141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90406505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5998132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4425015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5656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8638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CF9A5D20-FB69-810A-15FA-C41E550351E4}"/>
              </a:ext>
            </a:extLst>
          </p:cNvPr>
          <p:cNvGrpSpPr/>
          <p:nvPr/>
        </p:nvGrpSpPr>
        <p:grpSpPr>
          <a:xfrm>
            <a:off x="601226" y="4385620"/>
            <a:ext cx="917877" cy="634859"/>
            <a:chOff x="639001" y="4158247"/>
            <a:chExt cx="917877" cy="6348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C39B9C-A46F-3E4A-29CB-E5F86163D323}"/>
                </a:ext>
              </a:extLst>
            </p:cNvPr>
            <p:cNvSpPr txBox="1"/>
            <p:nvPr/>
          </p:nvSpPr>
          <p:spPr>
            <a:xfrm>
              <a:off x="653763" y="4158247"/>
              <a:ext cx="8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817637-68C8-33DC-61D5-C281E713B3F2}"/>
                </a:ext>
              </a:extLst>
            </p:cNvPr>
            <p:cNvSpPr txBox="1"/>
            <p:nvPr/>
          </p:nvSpPr>
          <p:spPr>
            <a:xfrm>
              <a:off x="639001" y="4485329"/>
              <a:ext cx="8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Values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CFF10440-E38E-9E09-BAE0-6507E0925159}"/>
                </a:ext>
              </a:extLst>
            </p:cNvPr>
            <p:cNvSpPr/>
            <p:nvPr/>
          </p:nvSpPr>
          <p:spPr>
            <a:xfrm>
              <a:off x="1228710" y="4290146"/>
              <a:ext cx="328168" cy="70889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2BFBAC3-8C8A-A6CB-6534-294F939E55FA}"/>
                </a:ext>
              </a:extLst>
            </p:cNvPr>
            <p:cNvSpPr/>
            <p:nvPr/>
          </p:nvSpPr>
          <p:spPr>
            <a:xfrm>
              <a:off x="1228710" y="4597923"/>
              <a:ext cx="328168" cy="70889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D3116F-3415-80D7-9340-8B181B81E116}"/>
              </a:ext>
            </a:extLst>
          </p:cNvPr>
          <p:cNvSpPr txBox="1"/>
          <p:nvPr/>
        </p:nvSpPr>
        <p:spPr>
          <a:xfrm>
            <a:off x="3814897" y="4080634"/>
            <a:ext cx="14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47657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215493" cy="384721"/>
            <a:chOff x="456453" y="1199600"/>
            <a:chExt cx="1215493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14807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변수 규칙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변수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변수의 이름은 해당 변수에 저장된 값의 의미를 나타내는 이름을 붙이는 것이 바람직하며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x, y, z, x1, x2, ..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같은 이름은 의미를 전달해주지 않으므로 피해야 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변수에 의미 있는 이름을 붙여야 한다는 것 외에도 이름을 붙일 때 </a:t>
              </a:r>
              <a:r>
                <a:rPr lang="ko-KR" altLang="en-US" sz="1600" u="sng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지켜야 하는 규칙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 있다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(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 뿐만 아니라 함수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클래스 등에도 이름을 붙여야 한다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.)</a:t>
              </a: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변수의 이름은 영문자 소문자와 대문자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밑줄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숫자로만 지어야 한다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(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한글로 이름을 붙이는 것도 가능하지만 그렇게 하지 않는 것이 바람직하다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.)</a:t>
              </a: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이름의 첫 글자는 숫자일 수 없다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첫 번째 규칙은 소문자와 대문자를 서로 다른 문자로 취급한다는 내용도 포함하고 있다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대소문자를 구별한다는 것은 변수 이름에만 적용되는 것이 아니라 프로그램 전반에 적용되는 규칙이다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이처럼 대문자와 소문자를 구별하는 것을 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case-sensitive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하다고 한다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그러니까 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과 </a:t>
              </a:r>
              <a:r>
                <a:rPr lang="ko-KR" altLang="en-US" sz="14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파이썬은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case-sensitive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한 프로그래밍 언어이다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반면에 </a:t>
              </a:r>
              <a:r>
                <a:rPr lang="ko-KR" altLang="en-US" sz="14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윈도우즈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운영체제의 명령 프롬프트는 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case-insensitive</a:t>
              </a:r>
              <a:r>
                <a:rPr lang="ko-KR" altLang="en-US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하다</a:t>
              </a:r>
              <a:r>
                <a:rPr lang="en-US" altLang="ko-KR" sz="14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  <a:endParaRPr lang="ko-KR" altLang="en-US" sz="14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13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439914" cy="384721"/>
            <a:chOff x="456453" y="1199600"/>
            <a:chExt cx="1439914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372492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변수의 종류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자료형과 변수의 척도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변수의 분류</a:t>
              </a: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변수가 가질 수 있는 값의 개수로 분류</a:t>
              </a:r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F26229C-C67B-2422-3ADF-3AAC7E08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956268"/>
              </p:ext>
            </p:extLst>
          </p:nvPr>
        </p:nvGraphicFramePr>
        <p:xfrm>
          <a:off x="761168" y="2339448"/>
          <a:ext cx="8101588" cy="219131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25397">
                  <a:extLst>
                    <a:ext uri="{9D8B030D-6E8A-4147-A177-3AD203B41FA5}">
                      <a16:colId xmlns:a16="http://schemas.microsoft.com/office/drawing/2014/main" val="2393887553"/>
                    </a:ext>
                  </a:extLst>
                </a:gridCol>
                <a:gridCol w="2025397">
                  <a:extLst>
                    <a:ext uri="{9D8B030D-6E8A-4147-A177-3AD203B41FA5}">
                      <a16:colId xmlns:a16="http://schemas.microsoft.com/office/drawing/2014/main" val="2631401902"/>
                    </a:ext>
                  </a:extLst>
                </a:gridCol>
                <a:gridCol w="2025397">
                  <a:extLst>
                    <a:ext uri="{9D8B030D-6E8A-4147-A177-3AD203B41FA5}">
                      <a16:colId xmlns:a16="http://schemas.microsoft.com/office/drawing/2014/main" val="738062431"/>
                    </a:ext>
                  </a:extLst>
                </a:gridCol>
                <a:gridCol w="2025397">
                  <a:extLst>
                    <a:ext uri="{9D8B030D-6E8A-4147-A177-3AD203B41FA5}">
                      <a16:colId xmlns:a16="http://schemas.microsoft.com/office/drawing/2014/main" val="1320774306"/>
                    </a:ext>
                  </a:extLst>
                </a:gridCol>
              </a:tblGrid>
              <a:tr h="36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척도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(scale)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23692"/>
                  </a:ext>
                </a:extLst>
              </a:tr>
              <a:tr h="4046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질적 변수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(Qualitative variable)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범주형 변수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(Categorical variable)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명목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(Nominal)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</a:rPr>
                        <a:t>비가산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299005"/>
                  </a:ext>
                </a:extLst>
              </a:tr>
              <a:tr h="4046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순서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(Ordinal)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</a:rPr>
                        <a:t>비가산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=&gt;&lt;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대학교 성적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(A,B..)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23944"/>
                  </a:ext>
                </a:extLst>
              </a:tr>
              <a:tr h="4046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양적 변수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(Quantitative variable)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구간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(Interval)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가산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+-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온도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정수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951909"/>
                  </a:ext>
                </a:extLst>
              </a:tr>
              <a:tr h="4046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비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(Ratio)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사칙연산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+-×÷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몸무게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자연수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124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964B58-146D-DA48-119E-E774E66FC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35336"/>
              </p:ext>
            </p:extLst>
          </p:nvPr>
        </p:nvGraphicFramePr>
        <p:xfrm>
          <a:off x="749808" y="5019191"/>
          <a:ext cx="8112948" cy="127691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28237">
                  <a:extLst>
                    <a:ext uri="{9D8B030D-6E8A-4147-A177-3AD203B41FA5}">
                      <a16:colId xmlns:a16="http://schemas.microsoft.com/office/drawing/2014/main" val="407496689"/>
                    </a:ext>
                  </a:extLst>
                </a:gridCol>
                <a:gridCol w="4056474">
                  <a:extLst>
                    <a:ext uri="{9D8B030D-6E8A-4147-A177-3AD203B41FA5}">
                      <a16:colId xmlns:a16="http://schemas.microsoft.com/office/drawing/2014/main" val="2578346089"/>
                    </a:ext>
                  </a:extLst>
                </a:gridCol>
                <a:gridCol w="2028237">
                  <a:extLst>
                    <a:ext uri="{9D8B030D-6E8A-4147-A177-3AD203B41FA5}">
                      <a16:colId xmlns:a16="http://schemas.microsoft.com/office/drawing/2014/main" val="2389437198"/>
                    </a:ext>
                  </a:extLst>
                </a:gridCol>
              </a:tblGrid>
              <a:tr h="362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779002"/>
                  </a:ext>
                </a:extLst>
              </a:tr>
              <a:tr h="404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이산 변수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(Discrete variable)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변수가 가질 수 있는 값이 유한하거나 셀 수 있을 만큼 무한한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남자 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종양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098501"/>
                  </a:ext>
                </a:extLst>
              </a:tr>
              <a:tr h="404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연속 변수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(Continuous variable)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변수가 가질 수 있는 값을 모두 모으면 어떤 구간이 되어 그 값의 개수가 셀 수 없을 만큼 무한히 많은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몸무게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422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389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954477" cy="384721"/>
            <a:chOff x="456453" y="1199600"/>
            <a:chExt cx="195447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88705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분석 방법의 결정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분석 방법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8EA724-7504-1B87-9A76-AE34B2B2AEA5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0BB638B-D102-47D0-8B4B-5D65FD152792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제목 36">
              <a:extLst>
                <a:ext uri="{FF2B5EF4-FFF2-40B4-BE49-F238E27FC236}">
                  <a16:creationId xmlns:a16="http://schemas.microsoft.com/office/drawing/2014/main" id="{05871C0F-A989-4D93-ADD6-73D11552A795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69ED7CC-A0EC-5934-1ACF-2E199272B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088909"/>
              </p:ext>
            </p:extLst>
          </p:nvPr>
        </p:nvGraphicFramePr>
        <p:xfrm>
          <a:off x="749808" y="1729702"/>
          <a:ext cx="9015414" cy="4785687"/>
        </p:xfrm>
        <a:graphic>
          <a:graphicData uri="http://schemas.openxmlformats.org/drawingml/2006/table">
            <a:tbl>
              <a:tblPr/>
              <a:tblGrid>
                <a:gridCol w="2214942">
                  <a:extLst>
                    <a:ext uri="{9D8B030D-6E8A-4147-A177-3AD203B41FA5}">
                      <a16:colId xmlns:a16="http://schemas.microsoft.com/office/drawing/2014/main" val="3814900002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2773790516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2795569474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2101114074"/>
                    </a:ext>
                  </a:extLst>
                </a:gridCol>
                <a:gridCol w="1700118">
                  <a:extLst>
                    <a:ext uri="{9D8B030D-6E8A-4147-A177-3AD203B41FA5}">
                      <a16:colId xmlns:a16="http://schemas.microsoft.com/office/drawing/2014/main" val="3512191838"/>
                    </a:ext>
                  </a:extLst>
                </a:gridCol>
              </a:tblGrid>
              <a:tr h="1991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Goal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Data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645262"/>
                  </a:ext>
                </a:extLst>
              </a:tr>
              <a:tr h="597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Measurement (from Gaussian Population) 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Rank, Score, or Measurement (from Non- Gaussian Population)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Binomial (Two Possible Outcomes)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Survival Time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01495"/>
                  </a:ext>
                </a:extLst>
              </a:tr>
              <a:tr h="19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Describe one group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Mean, SD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Median, inter quartile range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Proportion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Kaplan Meier survival curve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67621"/>
                  </a:ext>
                </a:extLst>
              </a:tr>
              <a:tr h="39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Compare one group to a hypothetical value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One-sample t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Wilcoxon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hi-square or Binomial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6396"/>
                  </a:ext>
                </a:extLst>
              </a:tr>
              <a:tr h="597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Compare two 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unpaired group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Independent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 test</a:t>
                      </a:r>
                    </a:p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Unpaired t test)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Mann-Whitney U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Fisher's test</a:t>
                      </a:r>
                    </a:p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(chi-square for large 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samples)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Log-rank test or Mantel-Haenszel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859365"/>
                  </a:ext>
                </a:extLst>
              </a:tr>
              <a:tr h="39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Compare two paired groups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Paired t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Wilcoxon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McNemar's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Conditional proportional hazards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646324"/>
                  </a:ext>
                </a:extLst>
              </a:tr>
              <a:tr h="39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Compare three or more unmatched group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One-way ANOVA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Kruskal-Wallis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Chi-square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Cox proportional hazard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994256"/>
                  </a:ext>
                </a:extLst>
              </a:tr>
              <a:tr h="39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Compare three or more matched groups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Repeated-measures ANOVA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Friedman test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Cochrane Q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Conditional proportional hazards Regression 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67478"/>
                  </a:ext>
                </a:extLst>
              </a:tr>
              <a:tr h="39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Quantify association between two variables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Pearson correlation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Spearman correlation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Contingency coefficients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364718"/>
                  </a:ext>
                </a:extLst>
              </a:tr>
              <a:tr h="39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 value from another measured variable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Simple linear regression or </a:t>
                      </a:r>
                    </a:p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Nonlinear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Nonparametric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Simple logistic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Cox proportional hazard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86691"/>
                  </a:ext>
                </a:extLst>
              </a:tr>
              <a:tr h="8033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 value from several measured or binomial Variables</a:t>
                      </a:r>
                    </a:p>
                  </a:txBody>
                  <a:tcPr marL="6243" marR="6243" marT="62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Multiple linear regression or 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Multiple nonlinear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Multiple logistic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Cox proportional hazard regression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5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474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분석 방법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192367"/>
            <a:ext cx="958292" cy="76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2" y="280147"/>
            <a:ext cx="981014" cy="631533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2872133-D8E9-F47C-9601-1D216532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30" y="958291"/>
            <a:ext cx="7128662" cy="549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88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6">
            <a:extLst>
              <a:ext uri="{FF2B5EF4-FFF2-40B4-BE49-F238E27FC236}">
                <a16:creationId xmlns:a16="http://schemas.microsoft.com/office/drawing/2014/main" id="{D9B66BFA-5BA0-4E1E-BB2A-0611300DA1D6}"/>
              </a:ext>
            </a:extLst>
          </p:cNvPr>
          <p:cNvSpPr txBox="1">
            <a:spLocks/>
          </p:cNvSpPr>
          <p:nvPr/>
        </p:nvSpPr>
        <p:spPr>
          <a:xfrm>
            <a:off x="2814258" y="6461999"/>
            <a:ext cx="4409159" cy="3359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800" b="0" spc="-170">
                <a:ln w="3175">
                  <a:solidFill>
                    <a:schemeClr val="bg1">
                      <a:lumMod val="75000"/>
                      <a:alpha val="1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</a:rPr>
              <a:t>Gyeongsang National University Hospital</a:t>
            </a:r>
            <a:endParaRPr lang="ko-KR" altLang="en-US" sz="800" b="0" spc="-170">
              <a:ln w="3175">
                <a:solidFill>
                  <a:schemeClr val="bg1">
                    <a:lumMod val="75000"/>
                    <a:alpha val="1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DE01C-04BB-4606-A9A4-28398BBFDF35}"/>
              </a:ext>
            </a:extLst>
          </p:cNvPr>
          <p:cNvSpPr txBox="1"/>
          <p:nvPr/>
        </p:nvSpPr>
        <p:spPr>
          <a:xfrm>
            <a:off x="3496513" y="999011"/>
            <a:ext cx="29129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spc="-400" dirty="0">
                <a:ln w="3175">
                  <a:solidFill>
                    <a:srgbClr val="1770BF">
                      <a:alpha val="10000"/>
                    </a:srgbClr>
                  </a:solidFill>
                </a:ln>
                <a:gradFill flip="none" rotWithShape="1">
                  <a:gsLst>
                    <a:gs pos="0">
                      <a:srgbClr val="1C1F79"/>
                    </a:gs>
                    <a:gs pos="100000">
                      <a:srgbClr val="1770BF"/>
                    </a:gs>
                  </a:gsLst>
                  <a:lin ang="0" scaled="1"/>
                  <a:tileRect/>
                </a:gra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6918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자료 분석과 소프트웨어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7696419-BC6B-6481-D665-5B2AC73FFA31}"/>
              </a:ext>
            </a:extLst>
          </p:cNvPr>
          <p:cNvGrpSpPr/>
          <p:nvPr/>
        </p:nvGrpSpPr>
        <p:grpSpPr>
          <a:xfrm>
            <a:off x="456453" y="1282785"/>
            <a:ext cx="1730057" cy="384721"/>
            <a:chOff x="456453" y="1199600"/>
            <a:chExt cx="1730057" cy="3847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163DE9-707A-3413-76F7-A86E6467B73E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FDD71D-9C5D-6FA9-3C3C-845685D5CB0E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ECD8DCC-E4E5-1E8F-AD48-0D1FBA7B0DA0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776C15-D3B3-5F73-F804-3AB0CE1D22ED}"/>
                </a:ext>
              </a:extLst>
            </p:cNvPr>
            <p:cNvSpPr txBox="1"/>
            <p:nvPr/>
          </p:nvSpPr>
          <p:spPr>
            <a:xfrm>
              <a:off x="523875" y="1199600"/>
              <a:ext cx="166263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통계 분석 도구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839625-9C9C-61CF-F04D-B139A76CD3F3}"/>
              </a:ext>
            </a:extLst>
          </p:cNvPr>
          <p:cNvGrpSpPr/>
          <p:nvPr/>
        </p:nvGrpSpPr>
        <p:grpSpPr>
          <a:xfrm>
            <a:off x="460663" y="1883603"/>
            <a:ext cx="8844111" cy="4517197"/>
            <a:chOff x="460663" y="1883603"/>
            <a:chExt cx="8844111" cy="9272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E50C174-FD99-B97A-76B8-A57FEE7F491C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제목 36">
              <a:extLst>
                <a:ext uri="{FF2B5EF4-FFF2-40B4-BE49-F238E27FC236}">
                  <a16:creationId xmlns:a16="http://schemas.microsoft.com/office/drawing/2014/main" id="{D7ABA68C-B39D-5700-C99B-45569C0C79D1}"/>
                </a:ext>
              </a:extLst>
            </p:cNvPr>
            <p:cNvSpPr txBox="1">
              <a:spLocks/>
            </p:cNvSpPr>
            <p:nvPr/>
          </p:nvSpPr>
          <p:spPr>
            <a:xfrm>
              <a:off x="557213" y="1892903"/>
              <a:ext cx="8747561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수집된 자료를 분석할 때 필요한 도구는 컴퓨터와 이 컴퓨터에서 실행할 자료분석 소프트웨어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(software)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이전에는 엑셀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(Excel)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과 같은 스프레드시트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(spreadsheet)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이용하여 자료를 분석했다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장기적으로 보면 통계 분석 또는 자료 분석 전용 소프트웨어를 익히는 것이 바람직하다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자료 분석 시 반복적인 작업이 많기 때문에 분석 도구를 사용할 필요성이 있다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</a:t>
              </a:r>
            </a:p>
          </p:txBody>
        </p:sp>
      </p:grp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46E6C2B-A3A1-E44F-E5AA-98580DAE5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08244"/>
              </p:ext>
            </p:extLst>
          </p:nvPr>
        </p:nvGraphicFramePr>
        <p:xfrm>
          <a:off x="736846" y="4654448"/>
          <a:ext cx="8567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964">
                  <a:extLst>
                    <a:ext uri="{9D8B030D-6E8A-4147-A177-3AD203B41FA5}">
                      <a16:colId xmlns:a16="http://schemas.microsoft.com/office/drawing/2014/main" val="2272527748"/>
                    </a:ext>
                  </a:extLst>
                </a:gridCol>
                <a:gridCol w="4283964">
                  <a:extLst>
                    <a:ext uri="{9D8B030D-6E8A-4147-A177-3AD203B41FA5}">
                      <a16:colId xmlns:a16="http://schemas.microsoft.com/office/drawing/2014/main" val="308889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상용 소프트웨어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공개 소프트웨어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8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SAS, SPSS, MINITAB, S-plus, STATA etc.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Python(</a:t>
                      </a:r>
                      <a:r>
                        <a:rPr lang="ko-KR" altLang="en-US" dirty="0"/>
                        <a:t>파이썬</a:t>
                      </a:r>
                      <a:r>
                        <a:rPr lang="en-US" altLang="ko-KR" dirty="0"/>
                        <a:t>), R, GNU Octave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7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24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86FE878-A4B5-41CB-9AE5-C02ECFEC396E}"/>
              </a:ext>
            </a:extLst>
          </p:cNvPr>
          <p:cNvGrpSpPr/>
          <p:nvPr/>
        </p:nvGrpSpPr>
        <p:grpSpPr>
          <a:xfrm>
            <a:off x="456453" y="1282785"/>
            <a:ext cx="1730057" cy="384721"/>
            <a:chOff x="456453" y="1199600"/>
            <a:chExt cx="1730057" cy="384721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F9ECEF9-FF5D-4E1D-8737-9A8D43A80243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F8C5737-8F1A-4F92-989D-65430CA8D663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DDD091D-7791-4B6A-A97C-568E894A541E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E36E61-E172-4FA7-A011-145F96C97B7A}"/>
                </a:ext>
              </a:extLst>
            </p:cNvPr>
            <p:cNvSpPr txBox="1"/>
            <p:nvPr/>
          </p:nvSpPr>
          <p:spPr>
            <a:xfrm>
              <a:off x="523875" y="1199600"/>
              <a:ext cx="1662635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자료 분석 과정</a:t>
              </a:r>
            </a:p>
          </p:txBody>
        </p:sp>
      </p:grpSp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spc="-200" dirty="0">
                <a:effectLst/>
              </a:rPr>
              <a:t>자료 분석 과정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9923" y="192367"/>
            <a:ext cx="914400" cy="736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0188" y="1828334"/>
            <a:ext cx="8025716" cy="290123"/>
            <a:chOff x="630188" y="1883198"/>
            <a:chExt cx="8025716" cy="290123"/>
          </a:xfrm>
        </p:grpSpPr>
        <p:sp>
          <p:nvSpPr>
            <p:cNvPr id="84" name="Rectangle 129">
              <a:extLst>
                <a:ext uri="{FF2B5EF4-FFF2-40B4-BE49-F238E27FC236}">
                  <a16:creationId xmlns:a16="http://schemas.microsoft.com/office/drawing/2014/main" id="{20E1BE5C-6019-475A-A6A8-18CFB093A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59" y="1883198"/>
              <a:ext cx="7918745" cy="2901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font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/>
              </a:pPr>
              <a:r>
                <a:rPr lang="ko-KR" altLang="en-US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연구 주제에 맞추어 문제를 정의하고 문제를 해결하기 위한 자료와 방법을 정의한 후 이루어 지는 자료 분석 과정이다</a:t>
              </a:r>
              <a:r>
                <a:rPr lang="en-US" altLang="ko-KR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5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1248264-5947-4149-94ED-5A902E9A7ADA}"/>
                </a:ext>
              </a:extLst>
            </p:cNvPr>
            <p:cNvGrpSpPr/>
            <p:nvPr/>
          </p:nvGrpSpPr>
          <p:grpSpPr>
            <a:xfrm>
              <a:off x="630188" y="1943329"/>
              <a:ext cx="140575" cy="140575"/>
              <a:chOff x="684987" y="4884919"/>
              <a:chExt cx="140575" cy="140575"/>
            </a:xfrm>
            <a:solidFill>
              <a:schemeClr val="accent1"/>
            </a:solidFill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53EFBAEA-8EC2-44DA-8DEE-6448DABC6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5" y="4905177"/>
                <a:ext cx="109620" cy="91918"/>
              </a:xfrm>
              <a:custGeom>
                <a:avLst/>
                <a:gdLst>
                  <a:gd name="T0" fmla="*/ 0 w 1158"/>
                  <a:gd name="T1" fmla="*/ 499 h 971"/>
                  <a:gd name="T2" fmla="*/ 418 w 1158"/>
                  <a:gd name="T3" fmla="*/ 692 h 971"/>
                  <a:gd name="T4" fmla="*/ 1158 w 1158"/>
                  <a:gd name="T5" fmla="*/ 0 h 971"/>
                  <a:gd name="T6" fmla="*/ 448 w 1158"/>
                  <a:gd name="T7" fmla="*/ 971 h 971"/>
                  <a:gd name="T8" fmla="*/ 0 w 1158"/>
                  <a:gd name="T9" fmla="*/ 49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971">
                    <a:moveTo>
                      <a:pt x="0" y="499"/>
                    </a:moveTo>
                    <a:lnTo>
                      <a:pt x="418" y="692"/>
                    </a:lnTo>
                    <a:lnTo>
                      <a:pt x="1158" y="0"/>
                    </a:lnTo>
                    <a:lnTo>
                      <a:pt x="448" y="971"/>
                    </a:lnTo>
                    <a:lnTo>
                      <a:pt x="0" y="499"/>
                    </a:ln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D600C060-26A8-4311-AC5C-ACE5C219E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987" y="4884919"/>
                <a:ext cx="140575" cy="140575"/>
              </a:xfrm>
              <a:custGeom>
                <a:avLst/>
                <a:gdLst>
                  <a:gd name="T0" fmla="*/ 501 w 554"/>
                  <a:gd name="T1" fmla="*/ 200 h 554"/>
                  <a:gd name="T2" fmla="*/ 513 w 554"/>
                  <a:gd name="T3" fmla="*/ 277 h 554"/>
                  <a:gd name="T4" fmla="*/ 277 w 554"/>
                  <a:gd name="T5" fmla="*/ 513 h 554"/>
                  <a:gd name="T6" fmla="*/ 41 w 554"/>
                  <a:gd name="T7" fmla="*/ 277 h 554"/>
                  <a:gd name="T8" fmla="*/ 277 w 554"/>
                  <a:gd name="T9" fmla="*/ 41 h 554"/>
                  <a:gd name="T10" fmla="*/ 446 w 554"/>
                  <a:gd name="T11" fmla="*/ 111 h 554"/>
                  <a:gd name="T12" fmla="*/ 475 w 554"/>
                  <a:gd name="T13" fmla="*/ 84 h 554"/>
                  <a:gd name="T14" fmla="*/ 277 w 554"/>
                  <a:gd name="T15" fmla="*/ 0 h 554"/>
                  <a:gd name="T16" fmla="*/ 0 w 554"/>
                  <a:gd name="T17" fmla="*/ 277 h 554"/>
                  <a:gd name="T18" fmla="*/ 277 w 554"/>
                  <a:gd name="T19" fmla="*/ 554 h 554"/>
                  <a:gd name="T20" fmla="*/ 554 w 554"/>
                  <a:gd name="T21" fmla="*/ 277 h 554"/>
                  <a:gd name="T22" fmla="*/ 529 w 554"/>
                  <a:gd name="T23" fmla="*/ 162 h 554"/>
                  <a:gd name="T24" fmla="*/ 501 w 554"/>
                  <a:gd name="T25" fmla="*/ 20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4" h="554">
                    <a:moveTo>
                      <a:pt x="501" y="200"/>
                    </a:moveTo>
                    <a:cubicBezTo>
                      <a:pt x="509" y="224"/>
                      <a:pt x="513" y="250"/>
                      <a:pt x="513" y="277"/>
                    </a:cubicBezTo>
                    <a:cubicBezTo>
                      <a:pt x="513" y="408"/>
                      <a:pt x="408" y="513"/>
                      <a:pt x="277" y="513"/>
                    </a:cubicBezTo>
                    <a:cubicBezTo>
                      <a:pt x="146" y="513"/>
                      <a:pt x="41" y="408"/>
                      <a:pt x="41" y="277"/>
                    </a:cubicBezTo>
                    <a:cubicBezTo>
                      <a:pt x="41" y="146"/>
                      <a:pt x="146" y="41"/>
                      <a:pt x="277" y="41"/>
                    </a:cubicBezTo>
                    <a:cubicBezTo>
                      <a:pt x="343" y="41"/>
                      <a:pt x="403" y="68"/>
                      <a:pt x="446" y="111"/>
                    </a:cubicBezTo>
                    <a:cubicBezTo>
                      <a:pt x="475" y="84"/>
                      <a:pt x="475" y="84"/>
                      <a:pt x="475" y="84"/>
                    </a:cubicBezTo>
                    <a:cubicBezTo>
                      <a:pt x="425" y="32"/>
                      <a:pt x="355" y="0"/>
                      <a:pt x="277" y="0"/>
                    </a:cubicBezTo>
                    <a:cubicBezTo>
                      <a:pt x="124" y="0"/>
                      <a:pt x="0" y="124"/>
                      <a:pt x="0" y="277"/>
                    </a:cubicBezTo>
                    <a:cubicBezTo>
                      <a:pt x="0" y="430"/>
                      <a:pt x="124" y="554"/>
                      <a:pt x="277" y="554"/>
                    </a:cubicBezTo>
                    <a:cubicBezTo>
                      <a:pt x="430" y="554"/>
                      <a:pt x="554" y="430"/>
                      <a:pt x="554" y="277"/>
                    </a:cubicBezTo>
                    <a:cubicBezTo>
                      <a:pt x="554" y="236"/>
                      <a:pt x="545" y="197"/>
                      <a:pt x="529" y="162"/>
                    </a:cubicBezTo>
                    <a:lnTo>
                      <a:pt x="501" y="200"/>
                    </a:ln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630188" y="2128761"/>
            <a:ext cx="8025716" cy="520012"/>
            <a:chOff x="630188" y="1883199"/>
            <a:chExt cx="8025716" cy="520012"/>
          </a:xfrm>
        </p:grpSpPr>
        <p:sp>
          <p:nvSpPr>
            <p:cNvPr id="105" name="Rectangle 129">
              <a:extLst>
                <a:ext uri="{FF2B5EF4-FFF2-40B4-BE49-F238E27FC236}">
                  <a16:creationId xmlns:a16="http://schemas.microsoft.com/office/drawing/2014/main" id="{20E1BE5C-6019-475A-A6A8-18CFB093A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59" y="1883199"/>
              <a:ext cx="7918745" cy="5200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font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/>
              </a:pPr>
              <a:r>
                <a:rPr lang="ko-KR" altLang="en-US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자료를 분석하는 과정을 </a:t>
              </a:r>
              <a:r>
                <a:rPr lang="en-US" altLang="ko-KR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</a:t>
              </a:r>
              <a:r>
                <a:rPr lang="ko-KR" altLang="en-US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이라고 하면</a:t>
              </a:r>
              <a:r>
                <a:rPr lang="en-US" altLang="ko-KR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전처리 과정이 </a:t>
              </a:r>
              <a:r>
                <a:rPr lang="en-US" altLang="ko-KR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70~80</a:t>
              </a:r>
              <a:r>
                <a:rPr lang="ko-KR" altLang="en-US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차지하고 시간과 노력이 가장 많이 들어간다</a:t>
              </a:r>
              <a:r>
                <a:rPr lang="en-US" altLang="ko-KR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pPr fontAlgn="ctr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/>
              </a:pP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※</a:t>
              </a:r>
              <a:r>
                <a:rPr lang="ko-KR" altLang="en-US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자료분석에 한하여 고려되며</a:t>
              </a: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예측 모형</a:t>
              </a: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기계학습</a:t>
              </a: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AI) </a:t>
              </a:r>
              <a:r>
                <a:rPr lang="ko-KR" altLang="en-US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개발에서는 모형을 개발하는 단계가 추가되어 </a:t>
              </a: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 + </a:t>
              </a:r>
              <a:r>
                <a:rPr lang="el-GR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α</a:t>
              </a: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된다</a:t>
              </a:r>
              <a:r>
                <a:rPr lang="en-US" altLang="ko-KR" sz="10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05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1248264-5947-4149-94ED-5A902E9A7ADA}"/>
                </a:ext>
              </a:extLst>
            </p:cNvPr>
            <p:cNvGrpSpPr/>
            <p:nvPr/>
          </p:nvGrpSpPr>
          <p:grpSpPr>
            <a:xfrm>
              <a:off x="630188" y="1943329"/>
              <a:ext cx="140575" cy="140575"/>
              <a:chOff x="684987" y="4884919"/>
              <a:chExt cx="140575" cy="140575"/>
            </a:xfrm>
            <a:solidFill>
              <a:schemeClr val="accent1"/>
            </a:solidFill>
          </p:grpSpPr>
          <p:sp>
            <p:nvSpPr>
              <p:cNvPr id="107" name="Freeform 5">
                <a:extLst>
                  <a:ext uri="{FF2B5EF4-FFF2-40B4-BE49-F238E27FC236}">
                    <a16:creationId xmlns:a16="http://schemas.microsoft.com/office/drawing/2014/main" id="{53EFBAEA-8EC2-44DA-8DEE-6448DABC6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5" y="4905177"/>
                <a:ext cx="109620" cy="91918"/>
              </a:xfrm>
              <a:custGeom>
                <a:avLst/>
                <a:gdLst>
                  <a:gd name="T0" fmla="*/ 0 w 1158"/>
                  <a:gd name="T1" fmla="*/ 499 h 971"/>
                  <a:gd name="T2" fmla="*/ 418 w 1158"/>
                  <a:gd name="T3" fmla="*/ 692 h 971"/>
                  <a:gd name="T4" fmla="*/ 1158 w 1158"/>
                  <a:gd name="T5" fmla="*/ 0 h 971"/>
                  <a:gd name="T6" fmla="*/ 448 w 1158"/>
                  <a:gd name="T7" fmla="*/ 971 h 971"/>
                  <a:gd name="T8" fmla="*/ 0 w 1158"/>
                  <a:gd name="T9" fmla="*/ 49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971">
                    <a:moveTo>
                      <a:pt x="0" y="499"/>
                    </a:moveTo>
                    <a:lnTo>
                      <a:pt x="418" y="692"/>
                    </a:lnTo>
                    <a:lnTo>
                      <a:pt x="1158" y="0"/>
                    </a:lnTo>
                    <a:lnTo>
                      <a:pt x="448" y="971"/>
                    </a:lnTo>
                    <a:lnTo>
                      <a:pt x="0" y="499"/>
                    </a:ln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D600C060-26A8-4311-AC5C-ACE5C219E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987" y="4884919"/>
                <a:ext cx="140575" cy="140575"/>
              </a:xfrm>
              <a:custGeom>
                <a:avLst/>
                <a:gdLst>
                  <a:gd name="T0" fmla="*/ 501 w 554"/>
                  <a:gd name="T1" fmla="*/ 200 h 554"/>
                  <a:gd name="T2" fmla="*/ 513 w 554"/>
                  <a:gd name="T3" fmla="*/ 277 h 554"/>
                  <a:gd name="T4" fmla="*/ 277 w 554"/>
                  <a:gd name="T5" fmla="*/ 513 h 554"/>
                  <a:gd name="T6" fmla="*/ 41 w 554"/>
                  <a:gd name="T7" fmla="*/ 277 h 554"/>
                  <a:gd name="T8" fmla="*/ 277 w 554"/>
                  <a:gd name="T9" fmla="*/ 41 h 554"/>
                  <a:gd name="T10" fmla="*/ 446 w 554"/>
                  <a:gd name="T11" fmla="*/ 111 h 554"/>
                  <a:gd name="T12" fmla="*/ 475 w 554"/>
                  <a:gd name="T13" fmla="*/ 84 h 554"/>
                  <a:gd name="T14" fmla="*/ 277 w 554"/>
                  <a:gd name="T15" fmla="*/ 0 h 554"/>
                  <a:gd name="T16" fmla="*/ 0 w 554"/>
                  <a:gd name="T17" fmla="*/ 277 h 554"/>
                  <a:gd name="T18" fmla="*/ 277 w 554"/>
                  <a:gd name="T19" fmla="*/ 554 h 554"/>
                  <a:gd name="T20" fmla="*/ 554 w 554"/>
                  <a:gd name="T21" fmla="*/ 277 h 554"/>
                  <a:gd name="T22" fmla="*/ 529 w 554"/>
                  <a:gd name="T23" fmla="*/ 162 h 554"/>
                  <a:gd name="T24" fmla="*/ 501 w 554"/>
                  <a:gd name="T25" fmla="*/ 20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4" h="554">
                    <a:moveTo>
                      <a:pt x="501" y="200"/>
                    </a:moveTo>
                    <a:cubicBezTo>
                      <a:pt x="509" y="224"/>
                      <a:pt x="513" y="250"/>
                      <a:pt x="513" y="277"/>
                    </a:cubicBezTo>
                    <a:cubicBezTo>
                      <a:pt x="513" y="408"/>
                      <a:pt x="408" y="513"/>
                      <a:pt x="277" y="513"/>
                    </a:cubicBezTo>
                    <a:cubicBezTo>
                      <a:pt x="146" y="513"/>
                      <a:pt x="41" y="408"/>
                      <a:pt x="41" y="277"/>
                    </a:cubicBezTo>
                    <a:cubicBezTo>
                      <a:pt x="41" y="146"/>
                      <a:pt x="146" y="41"/>
                      <a:pt x="277" y="41"/>
                    </a:cubicBezTo>
                    <a:cubicBezTo>
                      <a:pt x="343" y="41"/>
                      <a:pt x="403" y="68"/>
                      <a:pt x="446" y="111"/>
                    </a:cubicBezTo>
                    <a:cubicBezTo>
                      <a:pt x="475" y="84"/>
                      <a:pt x="475" y="84"/>
                      <a:pt x="475" y="84"/>
                    </a:cubicBezTo>
                    <a:cubicBezTo>
                      <a:pt x="425" y="32"/>
                      <a:pt x="355" y="0"/>
                      <a:pt x="277" y="0"/>
                    </a:cubicBezTo>
                    <a:cubicBezTo>
                      <a:pt x="124" y="0"/>
                      <a:pt x="0" y="124"/>
                      <a:pt x="0" y="277"/>
                    </a:cubicBezTo>
                    <a:cubicBezTo>
                      <a:pt x="0" y="430"/>
                      <a:pt x="124" y="554"/>
                      <a:pt x="277" y="554"/>
                    </a:cubicBezTo>
                    <a:cubicBezTo>
                      <a:pt x="430" y="554"/>
                      <a:pt x="554" y="430"/>
                      <a:pt x="554" y="277"/>
                    </a:cubicBezTo>
                    <a:cubicBezTo>
                      <a:pt x="554" y="236"/>
                      <a:pt x="545" y="197"/>
                      <a:pt x="529" y="162"/>
                    </a:cubicBezTo>
                    <a:lnTo>
                      <a:pt x="501" y="200"/>
                    </a:ln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456453" y="3797755"/>
            <a:ext cx="8453298" cy="2639851"/>
            <a:chOff x="480266" y="3431995"/>
            <a:chExt cx="8453298" cy="26398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A2C30B8-BD28-4D2B-B8A0-D772244726C1}"/>
                </a:ext>
              </a:extLst>
            </p:cNvPr>
            <p:cNvGrpSpPr/>
            <p:nvPr/>
          </p:nvGrpSpPr>
          <p:grpSpPr>
            <a:xfrm>
              <a:off x="480266" y="3924081"/>
              <a:ext cx="2090322" cy="1630678"/>
              <a:chOff x="455613" y="1880198"/>
              <a:chExt cx="1952609" cy="1630678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B60D1F0-F12E-49E3-A126-660E2DF361D0}"/>
                  </a:ext>
                </a:extLst>
              </p:cNvPr>
              <p:cNvSpPr/>
              <p:nvPr/>
            </p:nvSpPr>
            <p:spPr>
              <a:xfrm>
                <a:off x="461963" y="2184997"/>
                <a:ext cx="1938338" cy="1325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566E9248-071F-40AB-95B8-41FB90E540B7}"/>
                  </a:ext>
                </a:extLst>
              </p:cNvPr>
              <p:cNvSpPr/>
              <p:nvPr/>
            </p:nvSpPr>
            <p:spPr>
              <a:xfrm>
                <a:off x="457200" y="2259833"/>
                <a:ext cx="1951022" cy="52732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6DBC963C-FA1A-47D0-908E-8FD5E439EA97}"/>
                  </a:ext>
                </a:extLst>
              </p:cNvPr>
              <p:cNvGrpSpPr/>
              <p:nvPr/>
            </p:nvGrpSpPr>
            <p:grpSpPr>
              <a:xfrm>
                <a:off x="575694" y="2351212"/>
                <a:ext cx="1760588" cy="369596"/>
                <a:chOff x="575694" y="2169081"/>
                <a:chExt cx="1760588" cy="369596"/>
              </a:xfrm>
            </p:grpSpPr>
            <p:sp>
              <p:nvSpPr>
                <p:cNvPr id="128" name="제목 36">
                  <a:extLst>
                    <a:ext uri="{FF2B5EF4-FFF2-40B4-BE49-F238E27FC236}">
                      <a16:creationId xmlns:a16="http://schemas.microsoft.com/office/drawing/2014/main" id="{D35A46B7-0EE1-44C5-9CDF-7964472079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3719" y="2169081"/>
                  <a:ext cx="1702563" cy="369596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3200" b="1" kern="1200" spc="-300" baseline="0">
                      <a:ln w="3175"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54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400" spc="-150" dirty="0">
                      <a:ln w="3175">
                        <a:solidFill>
                          <a:schemeClr val="tx1">
                            <a:lumMod val="85000"/>
                            <a:lumOff val="15000"/>
                            <a:alpha val="1000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</a:rPr>
                    <a:t>필요한  자료 정의</a:t>
                  </a:r>
                </a:p>
              </p:txBody>
            </p:sp>
            <p:sp>
              <p:nvSpPr>
                <p:cNvPr id="141" name="갈매기형 수장 31">
                  <a:extLst>
                    <a:ext uri="{FF2B5EF4-FFF2-40B4-BE49-F238E27FC236}">
                      <a16:creationId xmlns:a16="http://schemas.microsoft.com/office/drawing/2014/main" id="{81D43229-F20E-4D55-AFB5-D3415B1E6DAE}"/>
                    </a:ext>
                  </a:extLst>
                </p:cNvPr>
                <p:cNvSpPr/>
                <p:nvPr/>
              </p:nvSpPr>
              <p:spPr bwMode="auto">
                <a:xfrm>
                  <a:off x="575694" y="2295208"/>
                  <a:ext cx="88050" cy="10836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82618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돋움체" pitchFamily="49" charset="-127"/>
                    <a:cs typeface="+mn-cs"/>
                  </a:endParaRPr>
                </a:p>
              </p:txBody>
            </p:sp>
          </p:grp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9161A022-CA0B-4EB7-91C4-C4A6809F4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3" y="3510876"/>
                <a:ext cx="1947862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676302F0-B48C-4AD9-997C-C718C6FC4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8423" y="3210635"/>
                <a:ext cx="227859" cy="227859"/>
              </a:xfrm>
              <a:custGeom>
                <a:avLst/>
                <a:gdLst>
                  <a:gd name="T0" fmla="*/ 132 w 140"/>
                  <a:gd name="T1" fmla="*/ 57 h 140"/>
                  <a:gd name="T2" fmla="*/ 121 w 140"/>
                  <a:gd name="T3" fmla="*/ 48 h 140"/>
                  <a:gd name="T4" fmla="*/ 127 w 140"/>
                  <a:gd name="T5" fmla="*/ 30 h 140"/>
                  <a:gd name="T6" fmla="*/ 112 w 140"/>
                  <a:gd name="T7" fmla="*/ 13 h 140"/>
                  <a:gd name="T8" fmla="*/ 105 w 140"/>
                  <a:gd name="T9" fmla="*/ 17 h 140"/>
                  <a:gd name="T10" fmla="*/ 90 w 140"/>
                  <a:gd name="T11" fmla="*/ 18 h 140"/>
                  <a:gd name="T12" fmla="*/ 82 w 140"/>
                  <a:gd name="T13" fmla="*/ 2 h 140"/>
                  <a:gd name="T14" fmla="*/ 60 w 140"/>
                  <a:gd name="T15" fmla="*/ 0 h 140"/>
                  <a:gd name="T16" fmla="*/ 57 w 140"/>
                  <a:gd name="T17" fmla="*/ 8 h 140"/>
                  <a:gd name="T18" fmla="*/ 48 w 140"/>
                  <a:gd name="T19" fmla="*/ 19 h 140"/>
                  <a:gd name="T20" fmla="*/ 30 w 140"/>
                  <a:gd name="T21" fmla="*/ 13 h 140"/>
                  <a:gd name="T22" fmla="*/ 13 w 140"/>
                  <a:gd name="T23" fmla="*/ 28 h 140"/>
                  <a:gd name="T24" fmla="*/ 17 w 140"/>
                  <a:gd name="T25" fmla="*/ 35 h 140"/>
                  <a:gd name="T26" fmla="*/ 18 w 140"/>
                  <a:gd name="T27" fmla="*/ 50 h 140"/>
                  <a:gd name="T28" fmla="*/ 2 w 140"/>
                  <a:gd name="T29" fmla="*/ 58 h 140"/>
                  <a:gd name="T30" fmla="*/ 0 w 140"/>
                  <a:gd name="T31" fmla="*/ 80 h 140"/>
                  <a:gd name="T32" fmla="*/ 8 w 140"/>
                  <a:gd name="T33" fmla="*/ 83 h 140"/>
                  <a:gd name="T34" fmla="*/ 19 w 140"/>
                  <a:gd name="T35" fmla="*/ 92 h 140"/>
                  <a:gd name="T36" fmla="*/ 13 w 140"/>
                  <a:gd name="T37" fmla="*/ 110 h 140"/>
                  <a:gd name="T38" fmla="*/ 28 w 140"/>
                  <a:gd name="T39" fmla="*/ 127 h 140"/>
                  <a:gd name="T40" fmla="*/ 35 w 140"/>
                  <a:gd name="T41" fmla="*/ 123 h 140"/>
                  <a:gd name="T42" fmla="*/ 50 w 140"/>
                  <a:gd name="T43" fmla="*/ 122 h 140"/>
                  <a:gd name="T44" fmla="*/ 58 w 140"/>
                  <a:gd name="T45" fmla="*/ 138 h 140"/>
                  <a:gd name="T46" fmla="*/ 80 w 140"/>
                  <a:gd name="T47" fmla="*/ 140 h 140"/>
                  <a:gd name="T48" fmla="*/ 83 w 140"/>
                  <a:gd name="T49" fmla="*/ 132 h 140"/>
                  <a:gd name="T50" fmla="*/ 92 w 140"/>
                  <a:gd name="T51" fmla="*/ 121 h 140"/>
                  <a:gd name="T52" fmla="*/ 110 w 140"/>
                  <a:gd name="T53" fmla="*/ 127 h 140"/>
                  <a:gd name="T54" fmla="*/ 127 w 140"/>
                  <a:gd name="T55" fmla="*/ 112 h 140"/>
                  <a:gd name="T56" fmla="*/ 123 w 140"/>
                  <a:gd name="T57" fmla="*/ 105 h 140"/>
                  <a:gd name="T58" fmla="*/ 122 w 140"/>
                  <a:gd name="T59" fmla="*/ 90 h 140"/>
                  <a:gd name="T60" fmla="*/ 138 w 140"/>
                  <a:gd name="T61" fmla="*/ 82 h 140"/>
                  <a:gd name="T62" fmla="*/ 140 w 140"/>
                  <a:gd name="T63" fmla="*/ 60 h 140"/>
                  <a:gd name="T64" fmla="*/ 70 w 140"/>
                  <a:gd name="T65" fmla="*/ 94 h 140"/>
                  <a:gd name="T66" fmla="*/ 70 w 140"/>
                  <a:gd name="T67" fmla="*/ 46 h 140"/>
                  <a:gd name="T68" fmla="*/ 70 w 140"/>
                  <a:gd name="T69" fmla="*/ 9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0" h="140">
                    <a:moveTo>
                      <a:pt x="138" y="58"/>
                    </a:moveTo>
                    <a:cubicBezTo>
                      <a:pt x="132" y="57"/>
                      <a:pt x="132" y="57"/>
                      <a:pt x="132" y="57"/>
                    </a:cubicBezTo>
                    <a:cubicBezTo>
                      <a:pt x="127" y="57"/>
                      <a:pt x="124" y="54"/>
                      <a:pt x="122" y="50"/>
                    </a:cubicBezTo>
                    <a:cubicBezTo>
                      <a:pt x="122" y="49"/>
                      <a:pt x="122" y="48"/>
                      <a:pt x="121" y="48"/>
                    </a:cubicBezTo>
                    <a:cubicBezTo>
                      <a:pt x="120" y="44"/>
                      <a:pt x="120" y="39"/>
                      <a:pt x="123" y="35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8" y="30"/>
                      <a:pt x="127" y="28"/>
                      <a:pt x="127" y="28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0" y="12"/>
                      <a:pt x="110" y="13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1" y="20"/>
                      <a:pt x="96" y="20"/>
                      <a:pt x="92" y="19"/>
                    </a:cubicBezTo>
                    <a:cubicBezTo>
                      <a:pt x="92" y="18"/>
                      <a:pt x="91" y="18"/>
                      <a:pt x="90" y="18"/>
                    </a:cubicBezTo>
                    <a:cubicBezTo>
                      <a:pt x="86" y="16"/>
                      <a:pt x="83" y="13"/>
                      <a:pt x="83" y="8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1"/>
                      <a:pt x="81" y="0"/>
                      <a:pt x="8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13"/>
                      <a:pt x="54" y="16"/>
                      <a:pt x="50" y="18"/>
                    </a:cubicBezTo>
                    <a:cubicBezTo>
                      <a:pt x="49" y="18"/>
                      <a:pt x="48" y="18"/>
                      <a:pt x="48" y="19"/>
                    </a:cubicBezTo>
                    <a:cubicBezTo>
                      <a:pt x="44" y="20"/>
                      <a:pt x="39" y="20"/>
                      <a:pt x="35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28" y="13"/>
                      <a:pt x="28" y="13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30"/>
                      <a:pt x="13" y="30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0" y="39"/>
                      <a:pt x="20" y="44"/>
                      <a:pt x="19" y="48"/>
                    </a:cubicBezTo>
                    <a:cubicBezTo>
                      <a:pt x="18" y="48"/>
                      <a:pt x="18" y="49"/>
                      <a:pt x="18" y="50"/>
                    </a:cubicBezTo>
                    <a:cubicBezTo>
                      <a:pt x="16" y="54"/>
                      <a:pt x="13" y="57"/>
                      <a:pt x="8" y="5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9"/>
                      <a:pt x="0" y="6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3" y="83"/>
                      <a:pt x="16" y="86"/>
                      <a:pt x="18" y="90"/>
                    </a:cubicBezTo>
                    <a:cubicBezTo>
                      <a:pt x="18" y="91"/>
                      <a:pt x="18" y="92"/>
                      <a:pt x="19" y="92"/>
                    </a:cubicBezTo>
                    <a:cubicBezTo>
                      <a:pt x="20" y="96"/>
                      <a:pt x="20" y="101"/>
                      <a:pt x="17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2" y="110"/>
                      <a:pt x="13" y="112"/>
                      <a:pt x="13" y="112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30" y="128"/>
                      <a:pt x="30" y="127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9" y="120"/>
                      <a:pt x="44" y="120"/>
                      <a:pt x="48" y="121"/>
                    </a:cubicBezTo>
                    <a:cubicBezTo>
                      <a:pt x="48" y="122"/>
                      <a:pt x="49" y="122"/>
                      <a:pt x="50" y="122"/>
                    </a:cubicBezTo>
                    <a:cubicBezTo>
                      <a:pt x="54" y="124"/>
                      <a:pt x="57" y="127"/>
                      <a:pt x="57" y="132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9"/>
                      <a:pt x="59" y="140"/>
                      <a:pt x="60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1" y="140"/>
                      <a:pt x="82" y="139"/>
                      <a:pt x="82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7"/>
                      <a:pt x="86" y="124"/>
                      <a:pt x="90" y="122"/>
                    </a:cubicBezTo>
                    <a:cubicBezTo>
                      <a:pt x="91" y="122"/>
                      <a:pt x="92" y="122"/>
                      <a:pt x="92" y="121"/>
                    </a:cubicBezTo>
                    <a:cubicBezTo>
                      <a:pt x="96" y="120"/>
                      <a:pt x="101" y="120"/>
                      <a:pt x="105" y="123"/>
                    </a:cubicBezTo>
                    <a:cubicBezTo>
                      <a:pt x="110" y="127"/>
                      <a:pt x="110" y="127"/>
                      <a:pt x="110" y="127"/>
                    </a:cubicBezTo>
                    <a:cubicBezTo>
                      <a:pt x="110" y="128"/>
                      <a:pt x="112" y="127"/>
                      <a:pt x="112" y="127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7" y="112"/>
                      <a:pt x="128" y="110"/>
                      <a:pt x="127" y="110"/>
                    </a:cubicBez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0" y="101"/>
                      <a:pt x="120" y="96"/>
                      <a:pt x="121" y="92"/>
                    </a:cubicBezTo>
                    <a:cubicBezTo>
                      <a:pt x="122" y="92"/>
                      <a:pt x="122" y="91"/>
                      <a:pt x="122" y="90"/>
                    </a:cubicBezTo>
                    <a:cubicBezTo>
                      <a:pt x="124" y="86"/>
                      <a:pt x="127" y="83"/>
                      <a:pt x="132" y="83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39" y="82"/>
                      <a:pt x="140" y="81"/>
                      <a:pt x="140" y="80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59"/>
                      <a:pt x="139" y="58"/>
                      <a:pt x="138" y="58"/>
                    </a:cubicBezTo>
                    <a:close/>
                    <a:moveTo>
                      <a:pt x="70" y="94"/>
                    </a:moveTo>
                    <a:cubicBezTo>
                      <a:pt x="57" y="94"/>
                      <a:pt x="46" y="83"/>
                      <a:pt x="46" y="70"/>
                    </a:cubicBezTo>
                    <a:cubicBezTo>
                      <a:pt x="46" y="57"/>
                      <a:pt x="57" y="46"/>
                      <a:pt x="70" y="46"/>
                    </a:cubicBezTo>
                    <a:cubicBezTo>
                      <a:pt x="83" y="46"/>
                      <a:pt x="94" y="57"/>
                      <a:pt x="94" y="70"/>
                    </a:cubicBezTo>
                    <a:cubicBezTo>
                      <a:pt x="94" y="83"/>
                      <a:pt x="83" y="94"/>
                      <a:pt x="70" y="9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8261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제목 36">
                <a:extLst>
                  <a:ext uri="{FF2B5EF4-FFF2-40B4-BE49-F238E27FC236}">
                    <a16:creationId xmlns:a16="http://schemas.microsoft.com/office/drawing/2014/main" id="{91CBB38D-D8D6-43B8-89B8-EA9C9FA1A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719" y="2706858"/>
                <a:ext cx="1623473" cy="713896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데이터 명세서</a:t>
                </a:r>
                <a:r>
                  <a:rPr lang="en-US" altLang="ko-KR" sz="12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(</a:t>
                </a:r>
                <a:r>
                  <a:rPr lang="ko-KR" altLang="en-US" sz="1200" b="0" spc="-170" dirty="0" err="1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코드북</a:t>
                </a:r>
                <a:r>
                  <a:rPr lang="en-US" altLang="ko-KR" sz="12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)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D181377C-4B77-41A0-890E-2E3EF885F7D3}"/>
                  </a:ext>
                </a:extLst>
              </p:cNvPr>
              <p:cNvSpPr/>
              <p:nvPr/>
            </p:nvSpPr>
            <p:spPr>
              <a:xfrm>
                <a:off x="457200" y="1880198"/>
                <a:ext cx="1951022" cy="38576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제목 36">
                <a:extLst>
                  <a:ext uri="{FF2B5EF4-FFF2-40B4-BE49-F238E27FC236}">
                    <a16:creationId xmlns:a16="http://schemas.microsoft.com/office/drawing/2014/main" id="{10D83CB9-FA1B-41C2-8121-E12673E4E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825" y="1887103"/>
                <a:ext cx="1167773" cy="369596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600" spc="-170" dirty="0"/>
                  <a:t>수집</a:t>
                </a: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8FD20F5F-E211-4C56-83D4-97A02C3E07D4}"/>
                </a:ext>
              </a:extLst>
            </p:cNvPr>
            <p:cNvGrpSpPr/>
            <p:nvPr/>
          </p:nvGrpSpPr>
          <p:grpSpPr>
            <a:xfrm>
              <a:off x="2601258" y="3924081"/>
              <a:ext cx="2090322" cy="1630678"/>
              <a:chOff x="455613" y="1880198"/>
              <a:chExt cx="1952609" cy="1630678"/>
            </a:xfrm>
          </p:grpSpPr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42B3023C-3AB5-483F-AF0E-FA1F4F20BCA3}"/>
                  </a:ext>
                </a:extLst>
              </p:cNvPr>
              <p:cNvSpPr/>
              <p:nvPr/>
            </p:nvSpPr>
            <p:spPr>
              <a:xfrm>
                <a:off x="461963" y="2184997"/>
                <a:ext cx="1938338" cy="1325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910DEA6E-A83C-44DF-A1C8-164CE3BD6465}"/>
                  </a:ext>
                </a:extLst>
              </p:cNvPr>
              <p:cNvSpPr/>
              <p:nvPr/>
            </p:nvSpPr>
            <p:spPr>
              <a:xfrm>
                <a:off x="457200" y="2259833"/>
                <a:ext cx="1951022" cy="52732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489E366F-DC5D-44E0-B0D7-8C0828F6697C}"/>
                  </a:ext>
                </a:extLst>
              </p:cNvPr>
              <p:cNvGrpSpPr/>
              <p:nvPr/>
            </p:nvGrpSpPr>
            <p:grpSpPr>
              <a:xfrm>
                <a:off x="575694" y="2351212"/>
                <a:ext cx="1659962" cy="369596"/>
                <a:chOff x="575694" y="2169081"/>
                <a:chExt cx="1659962" cy="369596"/>
              </a:xfrm>
            </p:grpSpPr>
            <p:sp>
              <p:nvSpPr>
                <p:cNvPr id="234" name="제목 36">
                  <a:extLst>
                    <a:ext uri="{FF2B5EF4-FFF2-40B4-BE49-F238E27FC236}">
                      <a16:creationId xmlns:a16="http://schemas.microsoft.com/office/drawing/2014/main" id="{197F18BD-3DCF-4ACB-8C32-4A06000952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3719" y="2169081"/>
                  <a:ext cx="1601937" cy="369596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3200" b="1" kern="1200" spc="-300" baseline="0">
                      <a:ln w="3175"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54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400" spc="-150" dirty="0">
                      <a:ln w="3175">
                        <a:solidFill>
                          <a:schemeClr val="tx1">
                            <a:lumMod val="85000"/>
                            <a:lumOff val="15000"/>
                            <a:alpha val="1000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</a:rPr>
                    <a:t>데이터 탐색</a:t>
                  </a:r>
                </a:p>
              </p:txBody>
            </p:sp>
            <p:sp>
              <p:nvSpPr>
                <p:cNvPr id="235" name="갈매기형 수장 31">
                  <a:extLst>
                    <a:ext uri="{FF2B5EF4-FFF2-40B4-BE49-F238E27FC236}">
                      <a16:creationId xmlns:a16="http://schemas.microsoft.com/office/drawing/2014/main" id="{D18524CA-F60D-44AF-96CD-0E9A6AE172A0}"/>
                    </a:ext>
                  </a:extLst>
                </p:cNvPr>
                <p:cNvSpPr/>
                <p:nvPr/>
              </p:nvSpPr>
              <p:spPr bwMode="auto">
                <a:xfrm>
                  <a:off x="575694" y="2295208"/>
                  <a:ext cx="88050" cy="10836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82618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돋움체" pitchFamily="49" charset="-127"/>
                    <a:cs typeface="+mn-cs"/>
                  </a:endParaRPr>
                </a:p>
              </p:txBody>
            </p:sp>
          </p:grp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8BA40C2-A8B2-4344-8E32-020A92C53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3" y="3510876"/>
                <a:ext cx="1947862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Freeform 19">
                <a:extLst>
                  <a:ext uri="{FF2B5EF4-FFF2-40B4-BE49-F238E27FC236}">
                    <a16:creationId xmlns:a16="http://schemas.microsoft.com/office/drawing/2014/main" id="{0D44C092-5F9A-4B97-809A-232872335A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8423" y="3210635"/>
                <a:ext cx="227859" cy="227859"/>
              </a:xfrm>
              <a:custGeom>
                <a:avLst/>
                <a:gdLst>
                  <a:gd name="T0" fmla="*/ 132 w 140"/>
                  <a:gd name="T1" fmla="*/ 57 h 140"/>
                  <a:gd name="T2" fmla="*/ 121 w 140"/>
                  <a:gd name="T3" fmla="*/ 48 h 140"/>
                  <a:gd name="T4" fmla="*/ 127 w 140"/>
                  <a:gd name="T5" fmla="*/ 30 h 140"/>
                  <a:gd name="T6" fmla="*/ 112 w 140"/>
                  <a:gd name="T7" fmla="*/ 13 h 140"/>
                  <a:gd name="T8" fmla="*/ 105 w 140"/>
                  <a:gd name="T9" fmla="*/ 17 h 140"/>
                  <a:gd name="T10" fmla="*/ 90 w 140"/>
                  <a:gd name="T11" fmla="*/ 18 h 140"/>
                  <a:gd name="T12" fmla="*/ 82 w 140"/>
                  <a:gd name="T13" fmla="*/ 2 h 140"/>
                  <a:gd name="T14" fmla="*/ 60 w 140"/>
                  <a:gd name="T15" fmla="*/ 0 h 140"/>
                  <a:gd name="T16" fmla="*/ 57 w 140"/>
                  <a:gd name="T17" fmla="*/ 8 h 140"/>
                  <a:gd name="T18" fmla="*/ 48 w 140"/>
                  <a:gd name="T19" fmla="*/ 19 h 140"/>
                  <a:gd name="T20" fmla="*/ 30 w 140"/>
                  <a:gd name="T21" fmla="*/ 13 h 140"/>
                  <a:gd name="T22" fmla="*/ 13 w 140"/>
                  <a:gd name="T23" fmla="*/ 28 h 140"/>
                  <a:gd name="T24" fmla="*/ 17 w 140"/>
                  <a:gd name="T25" fmla="*/ 35 h 140"/>
                  <a:gd name="T26" fmla="*/ 18 w 140"/>
                  <a:gd name="T27" fmla="*/ 50 h 140"/>
                  <a:gd name="T28" fmla="*/ 2 w 140"/>
                  <a:gd name="T29" fmla="*/ 58 h 140"/>
                  <a:gd name="T30" fmla="*/ 0 w 140"/>
                  <a:gd name="T31" fmla="*/ 80 h 140"/>
                  <a:gd name="T32" fmla="*/ 8 w 140"/>
                  <a:gd name="T33" fmla="*/ 83 h 140"/>
                  <a:gd name="T34" fmla="*/ 19 w 140"/>
                  <a:gd name="T35" fmla="*/ 92 h 140"/>
                  <a:gd name="T36" fmla="*/ 13 w 140"/>
                  <a:gd name="T37" fmla="*/ 110 h 140"/>
                  <a:gd name="T38" fmla="*/ 28 w 140"/>
                  <a:gd name="T39" fmla="*/ 127 h 140"/>
                  <a:gd name="T40" fmla="*/ 35 w 140"/>
                  <a:gd name="T41" fmla="*/ 123 h 140"/>
                  <a:gd name="T42" fmla="*/ 50 w 140"/>
                  <a:gd name="T43" fmla="*/ 122 h 140"/>
                  <a:gd name="T44" fmla="*/ 58 w 140"/>
                  <a:gd name="T45" fmla="*/ 138 h 140"/>
                  <a:gd name="T46" fmla="*/ 80 w 140"/>
                  <a:gd name="T47" fmla="*/ 140 h 140"/>
                  <a:gd name="T48" fmla="*/ 83 w 140"/>
                  <a:gd name="T49" fmla="*/ 132 h 140"/>
                  <a:gd name="T50" fmla="*/ 92 w 140"/>
                  <a:gd name="T51" fmla="*/ 121 h 140"/>
                  <a:gd name="T52" fmla="*/ 110 w 140"/>
                  <a:gd name="T53" fmla="*/ 127 h 140"/>
                  <a:gd name="T54" fmla="*/ 127 w 140"/>
                  <a:gd name="T55" fmla="*/ 112 h 140"/>
                  <a:gd name="T56" fmla="*/ 123 w 140"/>
                  <a:gd name="T57" fmla="*/ 105 h 140"/>
                  <a:gd name="T58" fmla="*/ 122 w 140"/>
                  <a:gd name="T59" fmla="*/ 90 h 140"/>
                  <a:gd name="T60" fmla="*/ 138 w 140"/>
                  <a:gd name="T61" fmla="*/ 82 h 140"/>
                  <a:gd name="T62" fmla="*/ 140 w 140"/>
                  <a:gd name="T63" fmla="*/ 60 h 140"/>
                  <a:gd name="T64" fmla="*/ 70 w 140"/>
                  <a:gd name="T65" fmla="*/ 94 h 140"/>
                  <a:gd name="T66" fmla="*/ 70 w 140"/>
                  <a:gd name="T67" fmla="*/ 46 h 140"/>
                  <a:gd name="T68" fmla="*/ 70 w 140"/>
                  <a:gd name="T69" fmla="*/ 9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0" h="140">
                    <a:moveTo>
                      <a:pt x="138" y="58"/>
                    </a:moveTo>
                    <a:cubicBezTo>
                      <a:pt x="132" y="57"/>
                      <a:pt x="132" y="57"/>
                      <a:pt x="132" y="57"/>
                    </a:cubicBezTo>
                    <a:cubicBezTo>
                      <a:pt x="127" y="57"/>
                      <a:pt x="124" y="54"/>
                      <a:pt x="122" y="50"/>
                    </a:cubicBezTo>
                    <a:cubicBezTo>
                      <a:pt x="122" y="49"/>
                      <a:pt x="122" y="48"/>
                      <a:pt x="121" y="48"/>
                    </a:cubicBezTo>
                    <a:cubicBezTo>
                      <a:pt x="120" y="44"/>
                      <a:pt x="120" y="39"/>
                      <a:pt x="123" y="35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8" y="30"/>
                      <a:pt x="127" y="28"/>
                      <a:pt x="127" y="28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0" y="12"/>
                      <a:pt x="110" y="13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1" y="20"/>
                      <a:pt x="96" y="20"/>
                      <a:pt x="92" y="19"/>
                    </a:cubicBezTo>
                    <a:cubicBezTo>
                      <a:pt x="92" y="18"/>
                      <a:pt x="91" y="18"/>
                      <a:pt x="90" y="18"/>
                    </a:cubicBezTo>
                    <a:cubicBezTo>
                      <a:pt x="86" y="16"/>
                      <a:pt x="83" y="13"/>
                      <a:pt x="83" y="8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1"/>
                      <a:pt x="81" y="0"/>
                      <a:pt x="8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13"/>
                      <a:pt x="54" y="16"/>
                      <a:pt x="50" y="18"/>
                    </a:cubicBezTo>
                    <a:cubicBezTo>
                      <a:pt x="49" y="18"/>
                      <a:pt x="48" y="18"/>
                      <a:pt x="48" y="19"/>
                    </a:cubicBezTo>
                    <a:cubicBezTo>
                      <a:pt x="44" y="20"/>
                      <a:pt x="39" y="20"/>
                      <a:pt x="35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28" y="13"/>
                      <a:pt x="28" y="13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30"/>
                      <a:pt x="13" y="30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0" y="39"/>
                      <a:pt x="20" y="44"/>
                      <a:pt x="19" y="48"/>
                    </a:cubicBezTo>
                    <a:cubicBezTo>
                      <a:pt x="18" y="48"/>
                      <a:pt x="18" y="49"/>
                      <a:pt x="18" y="50"/>
                    </a:cubicBezTo>
                    <a:cubicBezTo>
                      <a:pt x="16" y="54"/>
                      <a:pt x="13" y="57"/>
                      <a:pt x="8" y="5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9"/>
                      <a:pt x="0" y="6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3" y="83"/>
                      <a:pt x="16" y="86"/>
                      <a:pt x="18" y="90"/>
                    </a:cubicBezTo>
                    <a:cubicBezTo>
                      <a:pt x="18" y="91"/>
                      <a:pt x="18" y="92"/>
                      <a:pt x="19" y="92"/>
                    </a:cubicBezTo>
                    <a:cubicBezTo>
                      <a:pt x="20" y="96"/>
                      <a:pt x="20" y="101"/>
                      <a:pt x="17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2" y="110"/>
                      <a:pt x="13" y="112"/>
                      <a:pt x="13" y="112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30" y="128"/>
                      <a:pt x="30" y="127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9" y="120"/>
                      <a:pt x="44" y="120"/>
                      <a:pt x="48" y="121"/>
                    </a:cubicBezTo>
                    <a:cubicBezTo>
                      <a:pt x="48" y="122"/>
                      <a:pt x="49" y="122"/>
                      <a:pt x="50" y="122"/>
                    </a:cubicBezTo>
                    <a:cubicBezTo>
                      <a:pt x="54" y="124"/>
                      <a:pt x="57" y="127"/>
                      <a:pt x="57" y="132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9"/>
                      <a:pt x="59" y="140"/>
                      <a:pt x="60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1" y="140"/>
                      <a:pt x="82" y="139"/>
                      <a:pt x="82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7"/>
                      <a:pt x="86" y="124"/>
                      <a:pt x="90" y="122"/>
                    </a:cubicBezTo>
                    <a:cubicBezTo>
                      <a:pt x="91" y="122"/>
                      <a:pt x="92" y="122"/>
                      <a:pt x="92" y="121"/>
                    </a:cubicBezTo>
                    <a:cubicBezTo>
                      <a:pt x="96" y="120"/>
                      <a:pt x="101" y="120"/>
                      <a:pt x="105" y="123"/>
                    </a:cubicBezTo>
                    <a:cubicBezTo>
                      <a:pt x="110" y="127"/>
                      <a:pt x="110" y="127"/>
                      <a:pt x="110" y="127"/>
                    </a:cubicBezTo>
                    <a:cubicBezTo>
                      <a:pt x="110" y="128"/>
                      <a:pt x="112" y="127"/>
                      <a:pt x="112" y="127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7" y="112"/>
                      <a:pt x="128" y="110"/>
                      <a:pt x="127" y="110"/>
                    </a:cubicBez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0" y="101"/>
                      <a:pt x="120" y="96"/>
                      <a:pt x="121" y="92"/>
                    </a:cubicBezTo>
                    <a:cubicBezTo>
                      <a:pt x="122" y="92"/>
                      <a:pt x="122" y="91"/>
                      <a:pt x="122" y="90"/>
                    </a:cubicBezTo>
                    <a:cubicBezTo>
                      <a:pt x="124" y="86"/>
                      <a:pt x="127" y="83"/>
                      <a:pt x="132" y="83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39" y="82"/>
                      <a:pt x="140" y="81"/>
                      <a:pt x="140" y="80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59"/>
                      <a:pt x="139" y="58"/>
                      <a:pt x="138" y="58"/>
                    </a:cubicBezTo>
                    <a:close/>
                    <a:moveTo>
                      <a:pt x="70" y="94"/>
                    </a:moveTo>
                    <a:cubicBezTo>
                      <a:pt x="57" y="94"/>
                      <a:pt x="46" y="83"/>
                      <a:pt x="46" y="70"/>
                    </a:cubicBezTo>
                    <a:cubicBezTo>
                      <a:pt x="46" y="57"/>
                      <a:pt x="57" y="46"/>
                      <a:pt x="70" y="46"/>
                    </a:cubicBezTo>
                    <a:cubicBezTo>
                      <a:pt x="83" y="46"/>
                      <a:pt x="94" y="57"/>
                      <a:pt x="94" y="70"/>
                    </a:cubicBezTo>
                    <a:cubicBezTo>
                      <a:pt x="94" y="83"/>
                      <a:pt x="83" y="94"/>
                      <a:pt x="70" y="9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8261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제목 36">
                <a:extLst>
                  <a:ext uri="{FF2B5EF4-FFF2-40B4-BE49-F238E27FC236}">
                    <a16:creationId xmlns:a16="http://schemas.microsoft.com/office/drawing/2014/main" id="{53FCB6F8-6072-480A-9D3A-38C0902DB0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467" y="2634813"/>
                <a:ext cx="1632189" cy="740957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 err="1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이상값</a:t>
                </a:r>
                <a:r>
                  <a:rPr lang="ko-KR" altLang="en-US" sz="13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 확인</a:t>
                </a:r>
                <a:endParaRPr lang="en-US" altLang="ko-KR" sz="1300" b="0" spc="-17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분포 확인</a:t>
                </a:r>
                <a:endParaRPr lang="en-US" altLang="ko-KR" sz="1300" b="0" spc="-17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조작적 정의</a:t>
                </a: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1C475224-88A4-4FF7-B102-2EC758FDB9E8}"/>
                  </a:ext>
                </a:extLst>
              </p:cNvPr>
              <p:cNvSpPr/>
              <p:nvPr/>
            </p:nvSpPr>
            <p:spPr>
              <a:xfrm>
                <a:off x="457200" y="1880198"/>
                <a:ext cx="1951022" cy="3857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제목 36">
                <a:extLst>
                  <a:ext uri="{FF2B5EF4-FFF2-40B4-BE49-F238E27FC236}">
                    <a16:creationId xmlns:a16="http://schemas.microsoft.com/office/drawing/2014/main" id="{70148AF7-5E62-4612-918F-C349F6A34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825" y="1887103"/>
                <a:ext cx="1167773" cy="369596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600" spc="-170" dirty="0"/>
                  <a:t>전처리</a:t>
                </a: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42F5D13C-7E7D-4E43-A27D-ACB9BC8EF2A3}"/>
                </a:ext>
              </a:extLst>
            </p:cNvPr>
            <p:cNvGrpSpPr/>
            <p:nvPr/>
          </p:nvGrpSpPr>
          <p:grpSpPr>
            <a:xfrm>
              <a:off x="4722250" y="3924081"/>
              <a:ext cx="2090322" cy="1630678"/>
              <a:chOff x="455613" y="1880198"/>
              <a:chExt cx="1952609" cy="1630678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3848F10F-469B-420F-8F72-836A944FF9D5}"/>
                  </a:ext>
                </a:extLst>
              </p:cNvPr>
              <p:cNvSpPr/>
              <p:nvPr/>
            </p:nvSpPr>
            <p:spPr>
              <a:xfrm>
                <a:off x="461963" y="2184997"/>
                <a:ext cx="1938338" cy="1325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ABB6441-CC25-40CC-899C-97335C444AF0}"/>
                  </a:ext>
                </a:extLst>
              </p:cNvPr>
              <p:cNvSpPr/>
              <p:nvPr/>
            </p:nvSpPr>
            <p:spPr>
              <a:xfrm>
                <a:off x="457200" y="2259833"/>
                <a:ext cx="1951022" cy="52732"/>
              </a:xfrm>
              <a:prstGeom prst="rect">
                <a:avLst/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DC03355C-8F90-4A5F-B70F-651EBC977035}"/>
                  </a:ext>
                </a:extLst>
              </p:cNvPr>
              <p:cNvGrpSpPr/>
              <p:nvPr/>
            </p:nvGrpSpPr>
            <p:grpSpPr>
              <a:xfrm>
                <a:off x="575694" y="2351212"/>
                <a:ext cx="1666416" cy="369596"/>
                <a:chOff x="575694" y="2169081"/>
                <a:chExt cx="1666416" cy="369596"/>
              </a:xfrm>
            </p:grpSpPr>
            <p:sp>
              <p:nvSpPr>
                <p:cNvPr id="246" name="제목 36">
                  <a:extLst>
                    <a:ext uri="{FF2B5EF4-FFF2-40B4-BE49-F238E27FC236}">
                      <a16:creationId xmlns:a16="http://schemas.microsoft.com/office/drawing/2014/main" id="{FB59600E-AD22-465F-90AC-0DF6037C58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3718" y="2169081"/>
                  <a:ext cx="1608392" cy="369596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3200" b="1" kern="1200" spc="-300" baseline="0">
                      <a:ln w="3175"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54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400" spc="-150" dirty="0">
                      <a:ln w="3175">
                        <a:solidFill>
                          <a:schemeClr val="tx1">
                            <a:lumMod val="85000"/>
                            <a:lumOff val="15000"/>
                            <a:alpha val="1000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</a:rPr>
                    <a:t>변수 간의 관계</a:t>
                  </a:r>
                </a:p>
              </p:txBody>
            </p:sp>
            <p:sp>
              <p:nvSpPr>
                <p:cNvPr id="247" name="갈매기형 수장 31">
                  <a:extLst>
                    <a:ext uri="{FF2B5EF4-FFF2-40B4-BE49-F238E27FC236}">
                      <a16:creationId xmlns:a16="http://schemas.microsoft.com/office/drawing/2014/main" id="{5977CF57-1727-458D-BE2B-0437FF984D30}"/>
                    </a:ext>
                  </a:extLst>
                </p:cNvPr>
                <p:cNvSpPr/>
                <p:nvPr/>
              </p:nvSpPr>
              <p:spPr bwMode="auto">
                <a:xfrm>
                  <a:off x="575694" y="2295208"/>
                  <a:ext cx="88050" cy="10836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82618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돋움체" pitchFamily="49" charset="-127"/>
                    <a:cs typeface="+mn-cs"/>
                  </a:endParaRPr>
                </a:p>
              </p:txBody>
            </p:sp>
          </p:grp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0E4B481D-F24A-46D2-818A-6557E2907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3" y="3510876"/>
                <a:ext cx="194786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Freeform 19">
                <a:extLst>
                  <a:ext uri="{FF2B5EF4-FFF2-40B4-BE49-F238E27FC236}">
                    <a16:creationId xmlns:a16="http://schemas.microsoft.com/office/drawing/2014/main" id="{98D6C821-5A53-4E23-8943-0DC8AB324F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8423" y="3210635"/>
                <a:ext cx="227859" cy="227859"/>
              </a:xfrm>
              <a:custGeom>
                <a:avLst/>
                <a:gdLst>
                  <a:gd name="T0" fmla="*/ 132 w 140"/>
                  <a:gd name="T1" fmla="*/ 57 h 140"/>
                  <a:gd name="T2" fmla="*/ 121 w 140"/>
                  <a:gd name="T3" fmla="*/ 48 h 140"/>
                  <a:gd name="T4" fmla="*/ 127 w 140"/>
                  <a:gd name="T5" fmla="*/ 30 h 140"/>
                  <a:gd name="T6" fmla="*/ 112 w 140"/>
                  <a:gd name="T7" fmla="*/ 13 h 140"/>
                  <a:gd name="T8" fmla="*/ 105 w 140"/>
                  <a:gd name="T9" fmla="*/ 17 h 140"/>
                  <a:gd name="T10" fmla="*/ 90 w 140"/>
                  <a:gd name="T11" fmla="*/ 18 h 140"/>
                  <a:gd name="T12" fmla="*/ 82 w 140"/>
                  <a:gd name="T13" fmla="*/ 2 h 140"/>
                  <a:gd name="T14" fmla="*/ 60 w 140"/>
                  <a:gd name="T15" fmla="*/ 0 h 140"/>
                  <a:gd name="T16" fmla="*/ 57 w 140"/>
                  <a:gd name="T17" fmla="*/ 8 h 140"/>
                  <a:gd name="T18" fmla="*/ 48 w 140"/>
                  <a:gd name="T19" fmla="*/ 19 h 140"/>
                  <a:gd name="T20" fmla="*/ 30 w 140"/>
                  <a:gd name="T21" fmla="*/ 13 h 140"/>
                  <a:gd name="T22" fmla="*/ 13 w 140"/>
                  <a:gd name="T23" fmla="*/ 28 h 140"/>
                  <a:gd name="T24" fmla="*/ 17 w 140"/>
                  <a:gd name="T25" fmla="*/ 35 h 140"/>
                  <a:gd name="T26" fmla="*/ 18 w 140"/>
                  <a:gd name="T27" fmla="*/ 50 h 140"/>
                  <a:gd name="T28" fmla="*/ 2 w 140"/>
                  <a:gd name="T29" fmla="*/ 58 h 140"/>
                  <a:gd name="T30" fmla="*/ 0 w 140"/>
                  <a:gd name="T31" fmla="*/ 80 h 140"/>
                  <a:gd name="T32" fmla="*/ 8 w 140"/>
                  <a:gd name="T33" fmla="*/ 83 h 140"/>
                  <a:gd name="T34" fmla="*/ 19 w 140"/>
                  <a:gd name="T35" fmla="*/ 92 h 140"/>
                  <a:gd name="T36" fmla="*/ 13 w 140"/>
                  <a:gd name="T37" fmla="*/ 110 h 140"/>
                  <a:gd name="T38" fmla="*/ 28 w 140"/>
                  <a:gd name="T39" fmla="*/ 127 h 140"/>
                  <a:gd name="T40" fmla="*/ 35 w 140"/>
                  <a:gd name="T41" fmla="*/ 123 h 140"/>
                  <a:gd name="T42" fmla="*/ 50 w 140"/>
                  <a:gd name="T43" fmla="*/ 122 h 140"/>
                  <a:gd name="T44" fmla="*/ 58 w 140"/>
                  <a:gd name="T45" fmla="*/ 138 h 140"/>
                  <a:gd name="T46" fmla="*/ 80 w 140"/>
                  <a:gd name="T47" fmla="*/ 140 h 140"/>
                  <a:gd name="T48" fmla="*/ 83 w 140"/>
                  <a:gd name="T49" fmla="*/ 132 h 140"/>
                  <a:gd name="T50" fmla="*/ 92 w 140"/>
                  <a:gd name="T51" fmla="*/ 121 h 140"/>
                  <a:gd name="T52" fmla="*/ 110 w 140"/>
                  <a:gd name="T53" fmla="*/ 127 h 140"/>
                  <a:gd name="T54" fmla="*/ 127 w 140"/>
                  <a:gd name="T55" fmla="*/ 112 h 140"/>
                  <a:gd name="T56" fmla="*/ 123 w 140"/>
                  <a:gd name="T57" fmla="*/ 105 h 140"/>
                  <a:gd name="T58" fmla="*/ 122 w 140"/>
                  <a:gd name="T59" fmla="*/ 90 h 140"/>
                  <a:gd name="T60" fmla="*/ 138 w 140"/>
                  <a:gd name="T61" fmla="*/ 82 h 140"/>
                  <a:gd name="T62" fmla="*/ 140 w 140"/>
                  <a:gd name="T63" fmla="*/ 60 h 140"/>
                  <a:gd name="T64" fmla="*/ 70 w 140"/>
                  <a:gd name="T65" fmla="*/ 94 h 140"/>
                  <a:gd name="T66" fmla="*/ 70 w 140"/>
                  <a:gd name="T67" fmla="*/ 46 h 140"/>
                  <a:gd name="T68" fmla="*/ 70 w 140"/>
                  <a:gd name="T69" fmla="*/ 9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0" h="140">
                    <a:moveTo>
                      <a:pt x="138" y="58"/>
                    </a:moveTo>
                    <a:cubicBezTo>
                      <a:pt x="132" y="57"/>
                      <a:pt x="132" y="57"/>
                      <a:pt x="132" y="57"/>
                    </a:cubicBezTo>
                    <a:cubicBezTo>
                      <a:pt x="127" y="57"/>
                      <a:pt x="124" y="54"/>
                      <a:pt x="122" y="50"/>
                    </a:cubicBezTo>
                    <a:cubicBezTo>
                      <a:pt x="122" y="49"/>
                      <a:pt x="122" y="48"/>
                      <a:pt x="121" y="48"/>
                    </a:cubicBezTo>
                    <a:cubicBezTo>
                      <a:pt x="120" y="44"/>
                      <a:pt x="120" y="39"/>
                      <a:pt x="123" y="35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8" y="30"/>
                      <a:pt x="127" y="28"/>
                      <a:pt x="127" y="28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0" y="12"/>
                      <a:pt x="110" y="13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1" y="20"/>
                      <a:pt x="96" y="20"/>
                      <a:pt x="92" y="19"/>
                    </a:cubicBezTo>
                    <a:cubicBezTo>
                      <a:pt x="92" y="18"/>
                      <a:pt x="91" y="18"/>
                      <a:pt x="90" y="18"/>
                    </a:cubicBezTo>
                    <a:cubicBezTo>
                      <a:pt x="86" y="16"/>
                      <a:pt x="83" y="13"/>
                      <a:pt x="83" y="8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1"/>
                      <a:pt x="81" y="0"/>
                      <a:pt x="8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13"/>
                      <a:pt x="54" y="16"/>
                      <a:pt x="50" y="18"/>
                    </a:cubicBezTo>
                    <a:cubicBezTo>
                      <a:pt x="49" y="18"/>
                      <a:pt x="48" y="18"/>
                      <a:pt x="48" y="19"/>
                    </a:cubicBezTo>
                    <a:cubicBezTo>
                      <a:pt x="44" y="20"/>
                      <a:pt x="39" y="20"/>
                      <a:pt x="35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28" y="13"/>
                      <a:pt x="28" y="13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30"/>
                      <a:pt x="13" y="30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0" y="39"/>
                      <a:pt x="20" y="44"/>
                      <a:pt x="19" y="48"/>
                    </a:cubicBezTo>
                    <a:cubicBezTo>
                      <a:pt x="18" y="48"/>
                      <a:pt x="18" y="49"/>
                      <a:pt x="18" y="50"/>
                    </a:cubicBezTo>
                    <a:cubicBezTo>
                      <a:pt x="16" y="54"/>
                      <a:pt x="13" y="57"/>
                      <a:pt x="8" y="5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9"/>
                      <a:pt x="0" y="6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3" y="83"/>
                      <a:pt x="16" y="86"/>
                      <a:pt x="18" y="90"/>
                    </a:cubicBezTo>
                    <a:cubicBezTo>
                      <a:pt x="18" y="91"/>
                      <a:pt x="18" y="92"/>
                      <a:pt x="19" y="92"/>
                    </a:cubicBezTo>
                    <a:cubicBezTo>
                      <a:pt x="20" y="96"/>
                      <a:pt x="20" y="101"/>
                      <a:pt x="17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2" y="110"/>
                      <a:pt x="13" y="112"/>
                      <a:pt x="13" y="112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30" y="128"/>
                      <a:pt x="30" y="127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9" y="120"/>
                      <a:pt x="44" y="120"/>
                      <a:pt x="48" y="121"/>
                    </a:cubicBezTo>
                    <a:cubicBezTo>
                      <a:pt x="48" y="122"/>
                      <a:pt x="49" y="122"/>
                      <a:pt x="50" y="122"/>
                    </a:cubicBezTo>
                    <a:cubicBezTo>
                      <a:pt x="54" y="124"/>
                      <a:pt x="57" y="127"/>
                      <a:pt x="57" y="132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9"/>
                      <a:pt x="59" y="140"/>
                      <a:pt x="60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1" y="140"/>
                      <a:pt x="82" y="139"/>
                      <a:pt x="82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7"/>
                      <a:pt x="86" y="124"/>
                      <a:pt x="90" y="122"/>
                    </a:cubicBezTo>
                    <a:cubicBezTo>
                      <a:pt x="91" y="122"/>
                      <a:pt x="92" y="122"/>
                      <a:pt x="92" y="121"/>
                    </a:cubicBezTo>
                    <a:cubicBezTo>
                      <a:pt x="96" y="120"/>
                      <a:pt x="101" y="120"/>
                      <a:pt x="105" y="123"/>
                    </a:cubicBezTo>
                    <a:cubicBezTo>
                      <a:pt x="110" y="127"/>
                      <a:pt x="110" y="127"/>
                      <a:pt x="110" y="127"/>
                    </a:cubicBezTo>
                    <a:cubicBezTo>
                      <a:pt x="110" y="128"/>
                      <a:pt x="112" y="127"/>
                      <a:pt x="112" y="127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7" y="112"/>
                      <a:pt x="128" y="110"/>
                      <a:pt x="127" y="110"/>
                    </a:cubicBez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0" y="101"/>
                      <a:pt x="120" y="96"/>
                      <a:pt x="121" y="92"/>
                    </a:cubicBezTo>
                    <a:cubicBezTo>
                      <a:pt x="122" y="92"/>
                      <a:pt x="122" y="91"/>
                      <a:pt x="122" y="90"/>
                    </a:cubicBezTo>
                    <a:cubicBezTo>
                      <a:pt x="124" y="86"/>
                      <a:pt x="127" y="83"/>
                      <a:pt x="132" y="83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39" y="82"/>
                      <a:pt x="140" y="81"/>
                      <a:pt x="140" y="80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59"/>
                      <a:pt x="139" y="58"/>
                      <a:pt x="138" y="58"/>
                    </a:cubicBezTo>
                    <a:close/>
                    <a:moveTo>
                      <a:pt x="70" y="94"/>
                    </a:moveTo>
                    <a:cubicBezTo>
                      <a:pt x="57" y="94"/>
                      <a:pt x="46" y="83"/>
                      <a:pt x="46" y="70"/>
                    </a:cubicBezTo>
                    <a:cubicBezTo>
                      <a:pt x="46" y="57"/>
                      <a:pt x="57" y="46"/>
                      <a:pt x="70" y="46"/>
                    </a:cubicBezTo>
                    <a:cubicBezTo>
                      <a:pt x="83" y="46"/>
                      <a:pt x="94" y="57"/>
                      <a:pt x="94" y="70"/>
                    </a:cubicBezTo>
                    <a:cubicBezTo>
                      <a:pt x="94" y="83"/>
                      <a:pt x="83" y="94"/>
                      <a:pt x="70" y="9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8261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제목 36">
                <a:extLst>
                  <a:ext uri="{FF2B5EF4-FFF2-40B4-BE49-F238E27FC236}">
                    <a16:creationId xmlns:a16="http://schemas.microsoft.com/office/drawing/2014/main" id="{9976CF4A-A209-46E9-991D-891DCE929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467" y="2634814"/>
                <a:ext cx="1697815" cy="713896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연관과 인과 관계</a:t>
                </a: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67707F52-4BAA-45E8-A9AC-33E04DE4B635}"/>
                  </a:ext>
                </a:extLst>
              </p:cNvPr>
              <p:cNvSpPr/>
              <p:nvPr/>
            </p:nvSpPr>
            <p:spPr>
              <a:xfrm>
                <a:off x="457200" y="1880198"/>
                <a:ext cx="1951022" cy="3857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제목 36">
                <a:extLst>
                  <a:ext uri="{FF2B5EF4-FFF2-40B4-BE49-F238E27FC236}">
                    <a16:creationId xmlns:a16="http://schemas.microsoft.com/office/drawing/2014/main" id="{DA3DA30B-2C19-48B2-B2A0-C144D88CA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825" y="1887103"/>
                <a:ext cx="1167773" cy="369596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600" spc="-170" dirty="0"/>
                  <a:t>분석</a:t>
                </a:r>
              </a:p>
            </p:txBody>
          </p:sp>
        </p:grp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22683C8-896E-46AF-8135-FDFCE4C2F8B1}"/>
                </a:ext>
              </a:extLst>
            </p:cNvPr>
            <p:cNvGrpSpPr/>
            <p:nvPr/>
          </p:nvGrpSpPr>
          <p:grpSpPr>
            <a:xfrm>
              <a:off x="6843242" y="3924081"/>
              <a:ext cx="2090322" cy="1630678"/>
              <a:chOff x="455613" y="1880198"/>
              <a:chExt cx="1952609" cy="1630678"/>
            </a:xfrm>
          </p:grpSpPr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744AA39F-0BB9-4FF2-8CFF-970673DB881D}"/>
                  </a:ext>
                </a:extLst>
              </p:cNvPr>
              <p:cNvSpPr/>
              <p:nvPr/>
            </p:nvSpPr>
            <p:spPr>
              <a:xfrm>
                <a:off x="461963" y="2184997"/>
                <a:ext cx="1938338" cy="1325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AE969EFC-05BA-4CD5-AF4B-51DBD6353D1E}"/>
                  </a:ext>
                </a:extLst>
              </p:cNvPr>
              <p:cNvSpPr/>
              <p:nvPr/>
            </p:nvSpPr>
            <p:spPr>
              <a:xfrm>
                <a:off x="457200" y="2259833"/>
                <a:ext cx="1951022" cy="52732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772C6C18-34A3-4D09-AB3B-F1C56CD63F78}"/>
                  </a:ext>
                </a:extLst>
              </p:cNvPr>
              <p:cNvGrpSpPr/>
              <p:nvPr/>
            </p:nvGrpSpPr>
            <p:grpSpPr>
              <a:xfrm>
                <a:off x="575694" y="2351212"/>
                <a:ext cx="1682173" cy="369596"/>
                <a:chOff x="575694" y="2169081"/>
                <a:chExt cx="1682173" cy="369596"/>
              </a:xfrm>
            </p:grpSpPr>
            <p:sp>
              <p:nvSpPr>
                <p:cNvPr id="270" name="제목 36">
                  <a:extLst>
                    <a:ext uri="{FF2B5EF4-FFF2-40B4-BE49-F238E27FC236}">
                      <a16:creationId xmlns:a16="http://schemas.microsoft.com/office/drawing/2014/main" id="{C4F3CB9A-4ED7-46D0-9D8D-86FA8826B5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3719" y="2169081"/>
                  <a:ext cx="1624148" cy="369596"/>
                </a:xfrm>
                <a:prstGeom prst="rect">
                  <a:avLst/>
                </a:prstGeom>
              </p:spPr>
              <p:txBody>
                <a:bodyPr anchor="ctr"/>
                <a:lstStyle>
                  <a:lvl1pPr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3200" b="1" kern="1200" spc="-300" baseline="0">
                      <a:ln w="3175"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54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400" spc="-150">
                      <a:ln w="3175">
                        <a:solidFill>
                          <a:schemeClr val="tx1">
                            <a:lumMod val="85000"/>
                            <a:lumOff val="15000"/>
                            <a:alpha val="1000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</a:rPr>
                    <a:t>결과의 표현과 해석</a:t>
                  </a:r>
                  <a:endParaRPr lang="ko-KR" altLang="en-US" sz="1400" spc="-15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272" name="갈매기형 수장 31">
                  <a:extLst>
                    <a:ext uri="{FF2B5EF4-FFF2-40B4-BE49-F238E27FC236}">
                      <a16:creationId xmlns:a16="http://schemas.microsoft.com/office/drawing/2014/main" id="{6EBDE740-65B2-4F48-A71F-A9E931FFD0FF}"/>
                    </a:ext>
                  </a:extLst>
                </p:cNvPr>
                <p:cNvSpPr/>
                <p:nvPr/>
              </p:nvSpPr>
              <p:spPr bwMode="auto">
                <a:xfrm>
                  <a:off x="575694" y="2295208"/>
                  <a:ext cx="88050" cy="10836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82618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돋움체" pitchFamily="49" charset="-127"/>
                    <a:cs typeface="+mn-cs"/>
                  </a:endParaRPr>
                </a:p>
              </p:txBody>
            </p:sp>
          </p:grp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BA1C5366-8D37-4470-958A-BF888B0E5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613" y="3510876"/>
                <a:ext cx="1947862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Freeform 19">
                <a:extLst>
                  <a:ext uri="{FF2B5EF4-FFF2-40B4-BE49-F238E27FC236}">
                    <a16:creationId xmlns:a16="http://schemas.microsoft.com/office/drawing/2014/main" id="{16D6F031-73CE-44E8-84EC-53BC0640A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8423" y="3210635"/>
                <a:ext cx="227859" cy="227859"/>
              </a:xfrm>
              <a:custGeom>
                <a:avLst/>
                <a:gdLst>
                  <a:gd name="T0" fmla="*/ 132 w 140"/>
                  <a:gd name="T1" fmla="*/ 57 h 140"/>
                  <a:gd name="T2" fmla="*/ 121 w 140"/>
                  <a:gd name="T3" fmla="*/ 48 h 140"/>
                  <a:gd name="T4" fmla="*/ 127 w 140"/>
                  <a:gd name="T5" fmla="*/ 30 h 140"/>
                  <a:gd name="T6" fmla="*/ 112 w 140"/>
                  <a:gd name="T7" fmla="*/ 13 h 140"/>
                  <a:gd name="T8" fmla="*/ 105 w 140"/>
                  <a:gd name="T9" fmla="*/ 17 h 140"/>
                  <a:gd name="T10" fmla="*/ 90 w 140"/>
                  <a:gd name="T11" fmla="*/ 18 h 140"/>
                  <a:gd name="T12" fmla="*/ 82 w 140"/>
                  <a:gd name="T13" fmla="*/ 2 h 140"/>
                  <a:gd name="T14" fmla="*/ 60 w 140"/>
                  <a:gd name="T15" fmla="*/ 0 h 140"/>
                  <a:gd name="T16" fmla="*/ 57 w 140"/>
                  <a:gd name="T17" fmla="*/ 8 h 140"/>
                  <a:gd name="T18" fmla="*/ 48 w 140"/>
                  <a:gd name="T19" fmla="*/ 19 h 140"/>
                  <a:gd name="T20" fmla="*/ 30 w 140"/>
                  <a:gd name="T21" fmla="*/ 13 h 140"/>
                  <a:gd name="T22" fmla="*/ 13 w 140"/>
                  <a:gd name="T23" fmla="*/ 28 h 140"/>
                  <a:gd name="T24" fmla="*/ 17 w 140"/>
                  <a:gd name="T25" fmla="*/ 35 h 140"/>
                  <a:gd name="T26" fmla="*/ 18 w 140"/>
                  <a:gd name="T27" fmla="*/ 50 h 140"/>
                  <a:gd name="T28" fmla="*/ 2 w 140"/>
                  <a:gd name="T29" fmla="*/ 58 h 140"/>
                  <a:gd name="T30" fmla="*/ 0 w 140"/>
                  <a:gd name="T31" fmla="*/ 80 h 140"/>
                  <a:gd name="T32" fmla="*/ 8 w 140"/>
                  <a:gd name="T33" fmla="*/ 83 h 140"/>
                  <a:gd name="T34" fmla="*/ 19 w 140"/>
                  <a:gd name="T35" fmla="*/ 92 h 140"/>
                  <a:gd name="T36" fmla="*/ 13 w 140"/>
                  <a:gd name="T37" fmla="*/ 110 h 140"/>
                  <a:gd name="T38" fmla="*/ 28 w 140"/>
                  <a:gd name="T39" fmla="*/ 127 h 140"/>
                  <a:gd name="T40" fmla="*/ 35 w 140"/>
                  <a:gd name="T41" fmla="*/ 123 h 140"/>
                  <a:gd name="T42" fmla="*/ 50 w 140"/>
                  <a:gd name="T43" fmla="*/ 122 h 140"/>
                  <a:gd name="T44" fmla="*/ 58 w 140"/>
                  <a:gd name="T45" fmla="*/ 138 h 140"/>
                  <a:gd name="T46" fmla="*/ 80 w 140"/>
                  <a:gd name="T47" fmla="*/ 140 h 140"/>
                  <a:gd name="T48" fmla="*/ 83 w 140"/>
                  <a:gd name="T49" fmla="*/ 132 h 140"/>
                  <a:gd name="T50" fmla="*/ 92 w 140"/>
                  <a:gd name="T51" fmla="*/ 121 h 140"/>
                  <a:gd name="T52" fmla="*/ 110 w 140"/>
                  <a:gd name="T53" fmla="*/ 127 h 140"/>
                  <a:gd name="T54" fmla="*/ 127 w 140"/>
                  <a:gd name="T55" fmla="*/ 112 h 140"/>
                  <a:gd name="T56" fmla="*/ 123 w 140"/>
                  <a:gd name="T57" fmla="*/ 105 h 140"/>
                  <a:gd name="T58" fmla="*/ 122 w 140"/>
                  <a:gd name="T59" fmla="*/ 90 h 140"/>
                  <a:gd name="T60" fmla="*/ 138 w 140"/>
                  <a:gd name="T61" fmla="*/ 82 h 140"/>
                  <a:gd name="T62" fmla="*/ 140 w 140"/>
                  <a:gd name="T63" fmla="*/ 60 h 140"/>
                  <a:gd name="T64" fmla="*/ 70 w 140"/>
                  <a:gd name="T65" fmla="*/ 94 h 140"/>
                  <a:gd name="T66" fmla="*/ 70 w 140"/>
                  <a:gd name="T67" fmla="*/ 46 h 140"/>
                  <a:gd name="T68" fmla="*/ 70 w 140"/>
                  <a:gd name="T69" fmla="*/ 9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0" h="140">
                    <a:moveTo>
                      <a:pt x="138" y="58"/>
                    </a:moveTo>
                    <a:cubicBezTo>
                      <a:pt x="132" y="57"/>
                      <a:pt x="132" y="57"/>
                      <a:pt x="132" y="57"/>
                    </a:cubicBezTo>
                    <a:cubicBezTo>
                      <a:pt x="127" y="57"/>
                      <a:pt x="124" y="54"/>
                      <a:pt x="122" y="50"/>
                    </a:cubicBezTo>
                    <a:cubicBezTo>
                      <a:pt x="122" y="49"/>
                      <a:pt x="122" y="48"/>
                      <a:pt x="121" y="48"/>
                    </a:cubicBezTo>
                    <a:cubicBezTo>
                      <a:pt x="120" y="44"/>
                      <a:pt x="120" y="39"/>
                      <a:pt x="123" y="35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8" y="30"/>
                      <a:pt x="127" y="28"/>
                      <a:pt x="127" y="28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0" y="12"/>
                      <a:pt x="110" y="13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1" y="20"/>
                      <a:pt x="96" y="20"/>
                      <a:pt x="92" y="19"/>
                    </a:cubicBezTo>
                    <a:cubicBezTo>
                      <a:pt x="92" y="18"/>
                      <a:pt x="91" y="18"/>
                      <a:pt x="90" y="18"/>
                    </a:cubicBezTo>
                    <a:cubicBezTo>
                      <a:pt x="86" y="16"/>
                      <a:pt x="83" y="13"/>
                      <a:pt x="83" y="8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1"/>
                      <a:pt x="81" y="0"/>
                      <a:pt x="8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13"/>
                      <a:pt x="54" y="16"/>
                      <a:pt x="50" y="18"/>
                    </a:cubicBezTo>
                    <a:cubicBezTo>
                      <a:pt x="49" y="18"/>
                      <a:pt x="48" y="18"/>
                      <a:pt x="48" y="19"/>
                    </a:cubicBezTo>
                    <a:cubicBezTo>
                      <a:pt x="44" y="20"/>
                      <a:pt x="39" y="20"/>
                      <a:pt x="35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28" y="13"/>
                      <a:pt x="28" y="13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30"/>
                      <a:pt x="13" y="30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0" y="39"/>
                      <a:pt x="20" y="44"/>
                      <a:pt x="19" y="48"/>
                    </a:cubicBezTo>
                    <a:cubicBezTo>
                      <a:pt x="18" y="48"/>
                      <a:pt x="18" y="49"/>
                      <a:pt x="18" y="50"/>
                    </a:cubicBezTo>
                    <a:cubicBezTo>
                      <a:pt x="16" y="54"/>
                      <a:pt x="13" y="57"/>
                      <a:pt x="8" y="5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9"/>
                      <a:pt x="0" y="6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3" y="83"/>
                      <a:pt x="16" y="86"/>
                      <a:pt x="18" y="90"/>
                    </a:cubicBezTo>
                    <a:cubicBezTo>
                      <a:pt x="18" y="91"/>
                      <a:pt x="18" y="92"/>
                      <a:pt x="19" y="92"/>
                    </a:cubicBezTo>
                    <a:cubicBezTo>
                      <a:pt x="20" y="96"/>
                      <a:pt x="20" y="101"/>
                      <a:pt x="17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2" y="110"/>
                      <a:pt x="13" y="112"/>
                      <a:pt x="13" y="112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30" y="128"/>
                      <a:pt x="30" y="127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9" y="120"/>
                      <a:pt x="44" y="120"/>
                      <a:pt x="48" y="121"/>
                    </a:cubicBezTo>
                    <a:cubicBezTo>
                      <a:pt x="48" y="122"/>
                      <a:pt x="49" y="122"/>
                      <a:pt x="50" y="122"/>
                    </a:cubicBezTo>
                    <a:cubicBezTo>
                      <a:pt x="54" y="124"/>
                      <a:pt x="57" y="127"/>
                      <a:pt x="57" y="132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9"/>
                      <a:pt x="59" y="140"/>
                      <a:pt x="60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1" y="140"/>
                      <a:pt x="82" y="139"/>
                      <a:pt x="82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7"/>
                      <a:pt x="86" y="124"/>
                      <a:pt x="90" y="122"/>
                    </a:cubicBezTo>
                    <a:cubicBezTo>
                      <a:pt x="91" y="122"/>
                      <a:pt x="92" y="122"/>
                      <a:pt x="92" y="121"/>
                    </a:cubicBezTo>
                    <a:cubicBezTo>
                      <a:pt x="96" y="120"/>
                      <a:pt x="101" y="120"/>
                      <a:pt x="105" y="123"/>
                    </a:cubicBezTo>
                    <a:cubicBezTo>
                      <a:pt x="110" y="127"/>
                      <a:pt x="110" y="127"/>
                      <a:pt x="110" y="127"/>
                    </a:cubicBezTo>
                    <a:cubicBezTo>
                      <a:pt x="110" y="128"/>
                      <a:pt x="112" y="127"/>
                      <a:pt x="112" y="127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7" y="112"/>
                      <a:pt x="128" y="110"/>
                      <a:pt x="127" y="110"/>
                    </a:cubicBez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0" y="101"/>
                      <a:pt x="120" y="96"/>
                      <a:pt x="121" y="92"/>
                    </a:cubicBezTo>
                    <a:cubicBezTo>
                      <a:pt x="122" y="92"/>
                      <a:pt x="122" y="91"/>
                      <a:pt x="122" y="90"/>
                    </a:cubicBezTo>
                    <a:cubicBezTo>
                      <a:pt x="124" y="86"/>
                      <a:pt x="127" y="83"/>
                      <a:pt x="132" y="83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39" y="82"/>
                      <a:pt x="140" y="81"/>
                      <a:pt x="140" y="80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59"/>
                      <a:pt x="139" y="58"/>
                      <a:pt x="138" y="58"/>
                    </a:cubicBezTo>
                    <a:close/>
                    <a:moveTo>
                      <a:pt x="70" y="94"/>
                    </a:moveTo>
                    <a:cubicBezTo>
                      <a:pt x="57" y="94"/>
                      <a:pt x="46" y="83"/>
                      <a:pt x="46" y="70"/>
                    </a:cubicBezTo>
                    <a:cubicBezTo>
                      <a:pt x="46" y="57"/>
                      <a:pt x="57" y="46"/>
                      <a:pt x="70" y="46"/>
                    </a:cubicBezTo>
                    <a:cubicBezTo>
                      <a:pt x="83" y="46"/>
                      <a:pt x="94" y="57"/>
                      <a:pt x="94" y="70"/>
                    </a:cubicBezTo>
                    <a:cubicBezTo>
                      <a:pt x="94" y="83"/>
                      <a:pt x="83" y="94"/>
                      <a:pt x="70" y="9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8261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5" name="제목 36">
                <a:extLst>
                  <a:ext uri="{FF2B5EF4-FFF2-40B4-BE49-F238E27FC236}">
                    <a16:creationId xmlns:a16="http://schemas.microsoft.com/office/drawing/2014/main" id="{7FDB5F88-3B74-4302-9D80-854AF250C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467" y="2634814"/>
                <a:ext cx="1619400" cy="713896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통계적 의미</a:t>
                </a:r>
                <a:endParaRPr lang="en-US" altLang="ko-KR" sz="1300" b="0" spc="-17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 err="1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스토리텔링</a:t>
                </a:r>
                <a:endParaRPr lang="en-US" altLang="ko-KR" sz="1300" b="0" spc="-17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b="0" spc="-170" dirty="0" err="1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인포그래픽</a:t>
                </a:r>
                <a:endParaRPr lang="ko-KR" altLang="en-US" sz="1300" b="0" spc="-17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EC955485-1496-47D8-94FA-9C04F7CD9587}"/>
                  </a:ext>
                </a:extLst>
              </p:cNvPr>
              <p:cNvSpPr/>
              <p:nvPr/>
            </p:nvSpPr>
            <p:spPr>
              <a:xfrm>
                <a:off x="457200" y="1880198"/>
                <a:ext cx="1951022" cy="3857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제목 36">
                <a:extLst>
                  <a:ext uri="{FF2B5EF4-FFF2-40B4-BE49-F238E27FC236}">
                    <a16:creationId xmlns:a16="http://schemas.microsoft.com/office/drawing/2014/main" id="{385680D4-269E-4518-A79A-DBE229B2D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929" y="1887103"/>
                <a:ext cx="1673938" cy="369596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kern="1200" spc="-300" baseline="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600" spc="-170"/>
                  <a:t>시각화 및 해석</a:t>
                </a:r>
                <a:endParaRPr lang="ko-KR" altLang="en-US" sz="1600" spc="-170" dirty="0"/>
              </a:p>
            </p:txBody>
          </p:sp>
        </p:grpSp>
        <p:sp>
          <p:nvSpPr>
            <p:cNvPr id="6" name="아래로 구부러진 화살표 5"/>
            <p:cNvSpPr/>
            <p:nvPr/>
          </p:nvSpPr>
          <p:spPr>
            <a:xfrm>
              <a:off x="3669839" y="3431995"/>
              <a:ext cx="1743342" cy="430778"/>
            </a:xfrm>
            <a:prstGeom prst="curvedDownArrow">
              <a:avLst>
                <a:gd name="adj1" fmla="val 25000"/>
                <a:gd name="adj2" fmla="val 79744"/>
                <a:gd name="adj3" fmla="val 25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아래로 구부러진 화살표 94"/>
            <p:cNvSpPr/>
            <p:nvPr/>
          </p:nvSpPr>
          <p:spPr>
            <a:xfrm rot="10800000">
              <a:off x="3569824" y="5641068"/>
              <a:ext cx="1743342" cy="430778"/>
            </a:xfrm>
            <a:prstGeom prst="curvedDownArrow">
              <a:avLst>
                <a:gd name="adj1" fmla="val 25000"/>
                <a:gd name="adj2" fmla="val 79744"/>
                <a:gd name="adj3" fmla="val 25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아래로 구부러진 화살표 108"/>
            <p:cNvSpPr/>
            <p:nvPr/>
          </p:nvSpPr>
          <p:spPr>
            <a:xfrm>
              <a:off x="1659731" y="3431995"/>
              <a:ext cx="1743342" cy="430778"/>
            </a:xfrm>
            <a:prstGeom prst="curvedDownArrow">
              <a:avLst>
                <a:gd name="adj1" fmla="val 25000"/>
                <a:gd name="adj2" fmla="val 79744"/>
                <a:gd name="adj3" fmla="val 25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아래로 구부러진 화살표 112"/>
            <p:cNvSpPr/>
            <p:nvPr/>
          </p:nvSpPr>
          <p:spPr>
            <a:xfrm rot="10800000">
              <a:off x="1559716" y="5641068"/>
              <a:ext cx="1743342" cy="430778"/>
            </a:xfrm>
            <a:prstGeom prst="curvedDownArrow">
              <a:avLst>
                <a:gd name="adj1" fmla="val 25000"/>
                <a:gd name="adj2" fmla="val 79744"/>
                <a:gd name="adj3" fmla="val 25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30188" y="2644451"/>
            <a:ext cx="8025716" cy="290123"/>
            <a:chOff x="630188" y="1883198"/>
            <a:chExt cx="8025716" cy="290123"/>
          </a:xfrm>
        </p:grpSpPr>
        <p:sp>
          <p:nvSpPr>
            <p:cNvPr id="117" name="Rectangle 129">
              <a:extLst>
                <a:ext uri="{FF2B5EF4-FFF2-40B4-BE49-F238E27FC236}">
                  <a16:creationId xmlns:a16="http://schemas.microsoft.com/office/drawing/2014/main" id="{20E1BE5C-6019-475A-A6A8-18CFB093A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59" y="1883198"/>
              <a:ext cx="7918745" cy="2901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font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/>
              </a:pPr>
              <a:r>
                <a:rPr lang="ko-KR" altLang="en-US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앞서 분석 도구의 필요성에 대해서 언급 한 바와 같이 분석 도구를 활용하면 반복 작업을 효율적 수행할 수 있다</a:t>
              </a:r>
              <a:r>
                <a:rPr lang="en-US" altLang="ko-KR" sz="1250" spc="-10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5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1248264-5947-4149-94ED-5A902E9A7ADA}"/>
                </a:ext>
              </a:extLst>
            </p:cNvPr>
            <p:cNvGrpSpPr/>
            <p:nvPr/>
          </p:nvGrpSpPr>
          <p:grpSpPr>
            <a:xfrm>
              <a:off x="630188" y="1943329"/>
              <a:ext cx="140575" cy="140575"/>
              <a:chOff x="684987" y="4884919"/>
              <a:chExt cx="140575" cy="140575"/>
            </a:xfrm>
            <a:solidFill>
              <a:schemeClr val="accent1"/>
            </a:solidFill>
          </p:grpSpPr>
          <p:sp>
            <p:nvSpPr>
              <p:cNvPr id="119" name="Freeform 5">
                <a:extLst>
                  <a:ext uri="{FF2B5EF4-FFF2-40B4-BE49-F238E27FC236}">
                    <a16:creationId xmlns:a16="http://schemas.microsoft.com/office/drawing/2014/main" id="{53EFBAEA-8EC2-44DA-8DEE-6448DABC6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5" y="4905177"/>
                <a:ext cx="109620" cy="91918"/>
              </a:xfrm>
              <a:custGeom>
                <a:avLst/>
                <a:gdLst>
                  <a:gd name="T0" fmla="*/ 0 w 1158"/>
                  <a:gd name="T1" fmla="*/ 499 h 971"/>
                  <a:gd name="T2" fmla="*/ 418 w 1158"/>
                  <a:gd name="T3" fmla="*/ 692 h 971"/>
                  <a:gd name="T4" fmla="*/ 1158 w 1158"/>
                  <a:gd name="T5" fmla="*/ 0 h 971"/>
                  <a:gd name="T6" fmla="*/ 448 w 1158"/>
                  <a:gd name="T7" fmla="*/ 971 h 971"/>
                  <a:gd name="T8" fmla="*/ 0 w 1158"/>
                  <a:gd name="T9" fmla="*/ 49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971">
                    <a:moveTo>
                      <a:pt x="0" y="499"/>
                    </a:moveTo>
                    <a:lnTo>
                      <a:pt x="418" y="692"/>
                    </a:lnTo>
                    <a:lnTo>
                      <a:pt x="1158" y="0"/>
                    </a:lnTo>
                    <a:lnTo>
                      <a:pt x="448" y="971"/>
                    </a:lnTo>
                    <a:lnTo>
                      <a:pt x="0" y="499"/>
                    </a:ln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Freeform 6">
                <a:extLst>
                  <a:ext uri="{FF2B5EF4-FFF2-40B4-BE49-F238E27FC236}">
                    <a16:creationId xmlns:a16="http://schemas.microsoft.com/office/drawing/2014/main" id="{D600C060-26A8-4311-AC5C-ACE5C219E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987" y="4884919"/>
                <a:ext cx="140575" cy="140575"/>
              </a:xfrm>
              <a:custGeom>
                <a:avLst/>
                <a:gdLst>
                  <a:gd name="T0" fmla="*/ 501 w 554"/>
                  <a:gd name="T1" fmla="*/ 200 h 554"/>
                  <a:gd name="T2" fmla="*/ 513 w 554"/>
                  <a:gd name="T3" fmla="*/ 277 h 554"/>
                  <a:gd name="T4" fmla="*/ 277 w 554"/>
                  <a:gd name="T5" fmla="*/ 513 h 554"/>
                  <a:gd name="T6" fmla="*/ 41 w 554"/>
                  <a:gd name="T7" fmla="*/ 277 h 554"/>
                  <a:gd name="T8" fmla="*/ 277 w 554"/>
                  <a:gd name="T9" fmla="*/ 41 h 554"/>
                  <a:gd name="T10" fmla="*/ 446 w 554"/>
                  <a:gd name="T11" fmla="*/ 111 h 554"/>
                  <a:gd name="T12" fmla="*/ 475 w 554"/>
                  <a:gd name="T13" fmla="*/ 84 h 554"/>
                  <a:gd name="T14" fmla="*/ 277 w 554"/>
                  <a:gd name="T15" fmla="*/ 0 h 554"/>
                  <a:gd name="T16" fmla="*/ 0 w 554"/>
                  <a:gd name="T17" fmla="*/ 277 h 554"/>
                  <a:gd name="T18" fmla="*/ 277 w 554"/>
                  <a:gd name="T19" fmla="*/ 554 h 554"/>
                  <a:gd name="T20" fmla="*/ 554 w 554"/>
                  <a:gd name="T21" fmla="*/ 277 h 554"/>
                  <a:gd name="T22" fmla="*/ 529 w 554"/>
                  <a:gd name="T23" fmla="*/ 162 h 554"/>
                  <a:gd name="T24" fmla="*/ 501 w 554"/>
                  <a:gd name="T25" fmla="*/ 20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4" h="554">
                    <a:moveTo>
                      <a:pt x="501" y="200"/>
                    </a:moveTo>
                    <a:cubicBezTo>
                      <a:pt x="509" y="224"/>
                      <a:pt x="513" y="250"/>
                      <a:pt x="513" y="277"/>
                    </a:cubicBezTo>
                    <a:cubicBezTo>
                      <a:pt x="513" y="408"/>
                      <a:pt x="408" y="513"/>
                      <a:pt x="277" y="513"/>
                    </a:cubicBezTo>
                    <a:cubicBezTo>
                      <a:pt x="146" y="513"/>
                      <a:pt x="41" y="408"/>
                      <a:pt x="41" y="277"/>
                    </a:cubicBezTo>
                    <a:cubicBezTo>
                      <a:pt x="41" y="146"/>
                      <a:pt x="146" y="41"/>
                      <a:pt x="277" y="41"/>
                    </a:cubicBezTo>
                    <a:cubicBezTo>
                      <a:pt x="343" y="41"/>
                      <a:pt x="403" y="68"/>
                      <a:pt x="446" y="111"/>
                    </a:cubicBezTo>
                    <a:cubicBezTo>
                      <a:pt x="475" y="84"/>
                      <a:pt x="475" y="84"/>
                      <a:pt x="475" y="84"/>
                    </a:cubicBezTo>
                    <a:cubicBezTo>
                      <a:pt x="425" y="32"/>
                      <a:pt x="355" y="0"/>
                      <a:pt x="277" y="0"/>
                    </a:cubicBezTo>
                    <a:cubicBezTo>
                      <a:pt x="124" y="0"/>
                      <a:pt x="0" y="124"/>
                      <a:pt x="0" y="277"/>
                    </a:cubicBezTo>
                    <a:cubicBezTo>
                      <a:pt x="0" y="430"/>
                      <a:pt x="124" y="554"/>
                      <a:pt x="277" y="554"/>
                    </a:cubicBezTo>
                    <a:cubicBezTo>
                      <a:pt x="430" y="554"/>
                      <a:pt x="554" y="430"/>
                      <a:pt x="554" y="277"/>
                    </a:cubicBezTo>
                    <a:cubicBezTo>
                      <a:pt x="554" y="236"/>
                      <a:pt x="545" y="197"/>
                      <a:pt x="529" y="162"/>
                    </a:cubicBezTo>
                    <a:lnTo>
                      <a:pt x="501" y="200"/>
                    </a:ln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61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B04AA9-EC42-5798-858A-F38C754C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3" y="2088396"/>
            <a:ext cx="4874582" cy="347426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7BEA37-BFF5-3C38-B73E-93B25FE97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6"/>
          <a:stretch/>
        </p:blipFill>
        <p:spPr>
          <a:xfrm>
            <a:off x="5466668" y="2088396"/>
            <a:ext cx="4192696" cy="419552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65C7-9C36-8DC9-F89F-6B4F2328DE06}"/>
              </a:ext>
            </a:extLst>
          </p:cNvPr>
          <p:cNvSpPr/>
          <p:nvPr/>
        </p:nvSpPr>
        <p:spPr>
          <a:xfrm>
            <a:off x="8048171" y="3606073"/>
            <a:ext cx="853440" cy="2194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CCC1D-9F8F-4404-ADCB-1804D9E1D8A6}"/>
              </a:ext>
            </a:extLst>
          </p:cNvPr>
          <p:cNvSpPr txBox="1"/>
          <p:nvPr/>
        </p:nvSpPr>
        <p:spPr>
          <a:xfrm>
            <a:off x="456453" y="1719064"/>
            <a:ext cx="325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https://www.r-project.org/</a:t>
            </a:r>
            <a:r>
              <a:rPr lang="ko-KR" altLang="en-US" dirty="0"/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0F2A14-3C04-409B-73B0-2B6F165D89A9}"/>
              </a:ext>
            </a:extLst>
          </p:cNvPr>
          <p:cNvGrpSpPr/>
          <p:nvPr/>
        </p:nvGrpSpPr>
        <p:grpSpPr>
          <a:xfrm>
            <a:off x="456453" y="1282785"/>
            <a:ext cx="906113" cy="384721"/>
            <a:chOff x="456453" y="1199600"/>
            <a:chExt cx="906113" cy="38472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B6EBF29-92D2-FDDB-FECB-1A5F110B04B6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DDB49E-C499-01E1-94AC-0BD5E26E7E02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843451F-48B4-503D-635F-5FB177529D3F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ACF778-510F-5B15-5156-02CDC591975A}"/>
                </a:ext>
              </a:extLst>
            </p:cNvPr>
            <p:cNvSpPr txBox="1"/>
            <p:nvPr/>
          </p:nvSpPr>
          <p:spPr>
            <a:xfrm>
              <a:off x="523875" y="1199600"/>
              <a:ext cx="83869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39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A326CF-B21E-0ABB-F78D-1B73D88A488F}"/>
              </a:ext>
            </a:extLst>
          </p:cNvPr>
          <p:cNvGrpSpPr/>
          <p:nvPr/>
        </p:nvGrpSpPr>
        <p:grpSpPr>
          <a:xfrm>
            <a:off x="244670" y="1338853"/>
            <a:ext cx="3816054" cy="5189964"/>
            <a:chOff x="244670" y="1338853"/>
            <a:chExt cx="3816054" cy="51899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8BD481-BB88-279E-1425-E852EA181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5"/>
            <a:stretch/>
          </p:blipFill>
          <p:spPr>
            <a:xfrm>
              <a:off x="244670" y="1338853"/>
              <a:ext cx="3816054" cy="518996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E890A58-3486-D5A2-6D54-34C62556573E}"/>
                </a:ext>
              </a:extLst>
            </p:cNvPr>
            <p:cNvSpPr/>
            <p:nvPr/>
          </p:nvSpPr>
          <p:spPr>
            <a:xfrm>
              <a:off x="414528" y="2407920"/>
              <a:ext cx="3273552" cy="688848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8개 11">
              <a:extLst>
                <a:ext uri="{FF2B5EF4-FFF2-40B4-BE49-F238E27FC236}">
                  <a16:creationId xmlns:a16="http://schemas.microsoft.com/office/drawing/2014/main" id="{92C3D566-A847-6B76-6359-D59177D321D9}"/>
                </a:ext>
              </a:extLst>
            </p:cNvPr>
            <p:cNvSpPr/>
            <p:nvPr/>
          </p:nvSpPr>
          <p:spPr>
            <a:xfrm>
              <a:off x="3451771" y="2231136"/>
              <a:ext cx="358834" cy="353568"/>
            </a:xfrm>
            <a:prstGeom prst="star8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A39AD7-CC72-05A6-5E18-915238609918}"/>
              </a:ext>
            </a:extLst>
          </p:cNvPr>
          <p:cNvGrpSpPr/>
          <p:nvPr/>
        </p:nvGrpSpPr>
        <p:grpSpPr>
          <a:xfrm>
            <a:off x="4006228" y="2584704"/>
            <a:ext cx="5851062" cy="3456976"/>
            <a:chOff x="3988263" y="1427602"/>
            <a:chExt cx="5851062" cy="3456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AAE2AD-95DD-6462-6052-F6608CCF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0260" y="1427602"/>
              <a:ext cx="5649065" cy="345697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4FE1CC-DB09-B44A-5CB6-9F0B8DC9F5D1}"/>
                </a:ext>
              </a:extLst>
            </p:cNvPr>
            <p:cNvSpPr/>
            <p:nvPr/>
          </p:nvSpPr>
          <p:spPr>
            <a:xfrm>
              <a:off x="4175760" y="2121408"/>
              <a:ext cx="5059680" cy="43281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7E1CC3-EA6D-6504-A2C3-6B256E55342B}"/>
                </a:ext>
              </a:extLst>
            </p:cNvPr>
            <p:cNvSpPr/>
            <p:nvPr/>
          </p:nvSpPr>
          <p:spPr>
            <a:xfrm>
              <a:off x="4190260" y="3136392"/>
              <a:ext cx="5059680" cy="43281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8개 12">
              <a:extLst>
                <a:ext uri="{FF2B5EF4-FFF2-40B4-BE49-F238E27FC236}">
                  <a16:creationId xmlns:a16="http://schemas.microsoft.com/office/drawing/2014/main" id="{2D3EDD0C-D733-476B-B650-23E7BA597422}"/>
                </a:ext>
              </a:extLst>
            </p:cNvPr>
            <p:cNvSpPr/>
            <p:nvPr/>
          </p:nvSpPr>
          <p:spPr>
            <a:xfrm>
              <a:off x="3988263" y="1984248"/>
              <a:ext cx="358834" cy="353568"/>
            </a:xfrm>
            <a:prstGeom prst="star8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4" name="별: 꼭짓점 8개 13">
              <a:extLst>
                <a:ext uri="{FF2B5EF4-FFF2-40B4-BE49-F238E27FC236}">
                  <a16:creationId xmlns:a16="http://schemas.microsoft.com/office/drawing/2014/main" id="{C869CE64-3ED2-B968-F300-E37B7EFD3297}"/>
                </a:ext>
              </a:extLst>
            </p:cNvPr>
            <p:cNvSpPr/>
            <p:nvPr/>
          </p:nvSpPr>
          <p:spPr>
            <a:xfrm>
              <a:off x="4010843" y="3004205"/>
              <a:ext cx="358834" cy="353568"/>
            </a:xfrm>
            <a:prstGeom prst="star8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33F414-4E8F-EDCA-B44A-FC96B1DFFBC0}"/>
              </a:ext>
            </a:extLst>
          </p:cNvPr>
          <p:cNvGrpSpPr/>
          <p:nvPr/>
        </p:nvGrpSpPr>
        <p:grpSpPr>
          <a:xfrm>
            <a:off x="3969650" y="1022313"/>
            <a:ext cx="5368522" cy="1565847"/>
            <a:chOff x="4010843" y="4968240"/>
            <a:chExt cx="5368522" cy="15658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43A7EB-1F02-EDD7-0D8B-55E5B7AD2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5760" y="4968240"/>
              <a:ext cx="5203605" cy="142868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2E5048-717F-171F-3A5D-575783829435}"/>
                </a:ext>
              </a:extLst>
            </p:cNvPr>
            <p:cNvSpPr/>
            <p:nvPr/>
          </p:nvSpPr>
          <p:spPr>
            <a:xfrm>
              <a:off x="4190260" y="5964111"/>
              <a:ext cx="4313660" cy="43281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별: 꼭짓점 8개 14">
              <a:extLst>
                <a:ext uri="{FF2B5EF4-FFF2-40B4-BE49-F238E27FC236}">
                  <a16:creationId xmlns:a16="http://schemas.microsoft.com/office/drawing/2014/main" id="{5ADC7988-B266-2FF7-A2EC-07BB62BC582A}"/>
                </a:ext>
              </a:extLst>
            </p:cNvPr>
            <p:cNvSpPr/>
            <p:nvPr/>
          </p:nvSpPr>
          <p:spPr>
            <a:xfrm>
              <a:off x="4010843" y="6180519"/>
              <a:ext cx="358834" cy="353568"/>
            </a:xfrm>
            <a:prstGeom prst="star8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0F2A14-3C04-409B-73B0-2B6F165D89A9}"/>
              </a:ext>
            </a:extLst>
          </p:cNvPr>
          <p:cNvGrpSpPr/>
          <p:nvPr/>
        </p:nvGrpSpPr>
        <p:grpSpPr>
          <a:xfrm>
            <a:off x="456453" y="1282785"/>
            <a:ext cx="906113" cy="384721"/>
            <a:chOff x="456453" y="1199600"/>
            <a:chExt cx="906113" cy="38472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B6EBF29-92D2-FDDB-FECB-1A5F110B04B6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DDB49E-C499-01E1-94AC-0BD5E26E7E02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843451F-48B4-503D-635F-5FB177529D3F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CF778-510F-5B15-5156-02CDC591975A}"/>
                </a:ext>
              </a:extLst>
            </p:cNvPr>
            <p:cNvSpPr txBox="1"/>
            <p:nvPr/>
          </p:nvSpPr>
          <p:spPr>
            <a:xfrm>
              <a:off x="523875" y="1199600"/>
              <a:ext cx="83869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8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5FA7DF-C443-8ED2-F1FC-A3E2028B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97" y="1212979"/>
            <a:ext cx="5938313" cy="50870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0F2A14-3C04-409B-73B0-2B6F165D89A9}"/>
              </a:ext>
            </a:extLst>
          </p:cNvPr>
          <p:cNvGrpSpPr/>
          <p:nvPr/>
        </p:nvGrpSpPr>
        <p:grpSpPr>
          <a:xfrm>
            <a:off x="456453" y="1282785"/>
            <a:ext cx="906113" cy="384721"/>
            <a:chOff x="456453" y="1199600"/>
            <a:chExt cx="906113" cy="3847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B6EBF29-92D2-FDDB-FECB-1A5F110B04B6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3DDB49E-C499-01E1-94AC-0BD5E26E7E02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843451F-48B4-503D-635F-5FB177529D3F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ACF778-510F-5B15-5156-02CDC591975A}"/>
                </a:ext>
              </a:extLst>
            </p:cNvPr>
            <p:cNvSpPr txBox="1"/>
            <p:nvPr/>
          </p:nvSpPr>
          <p:spPr>
            <a:xfrm>
              <a:off x="523875" y="1199600"/>
              <a:ext cx="83869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설치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839625-9C9C-61CF-F04D-B139A76CD3F3}"/>
              </a:ext>
            </a:extLst>
          </p:cNvPr>
          <p:cNvGrpSpPr/>
          <p:nvPr/>
        </p:nvGrpSpPr>
        <p:grpSpPr>
          <a:xfrm>
            <a:off x="460663" y="1883603"/>
            <a:ext cx="3128235" cy="4517197"/>
            <a:chOff x="460663" y="1883603"/>
            <a:chExt cx="3128235" cy="927209"/>
          </a:xfrm>
        </p:grpSpPr>
        <p:sp>
          <p:nvSpPr>
            <p:cNvPr id="12" name="사각형: 둥근 모서리 9">
              <a:extLst>
                <a:ext uri="{FF2B5EF4-FFF2-40B4-BE49-F238E27FC236}">
                  <a16:creationId xmlns:a16="http://schemas.microsoft.com/office/drawing/2014/main" id="{3E50C174-FD99-B97A-76B8-A57FEE7F491C}"/>
                </a:ext>
              </a:extLst>
            </p:cNvPr>
            <p:cNvSpPr/>
            <p:nvPr/>
          </p:nvSpPr>
          <p:spPr>
            <a:xfrm>
              <a:off x="460663" y="1883603"/>
              <a:ext cx="96550" cy="927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제목 36">
              <a:extLst>
                <a:ext uri="{FF2B5EF4-FFF2-40B4-BE49-F238E27FC236}">
                  <a16:creationId xmlns:a16="http://schemas.microsoft.com/office/drawing/2014/main" id="{D7ABA68C-B39D-5700-C99B-45569C0C79D1}"/>
                </a:ext>
              </a:extLst>
            </p:cNvPr>
            <p:cNvSpPr txBox="1">
              <a:spLocks/>
            </p:cNvSpPr>
            <p:nvPr/>
          </p:nvSpPr>
          <p:spPr>
            <a:xfrm>
              <a:off x="557214" y="1892903"/>
              <a:ext cx="3031684" cy="900540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 spc="-300" baseline="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mac 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os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의 경우 </a:t>
              </a:r>
              <a:r>
                <a:rPr lang="en-US" altLang="ko-KR" sz="1600" b="0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Rtools</a:t>
              </a:r>
              <a:r>
                <a:rPr lang="ko-KR" altLang="en-US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를 설치하지 않는다</a:t>
              </a:r>
              <a:r>
                <a:rPr lang="en-US" altLang="ko-KR" sz="1600" b="0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b="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63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36">
            <a:extLst>
              <a:ext uri="{FF2B5EF4-FFF2-40B4-BE49-F238E27FC236}">
                <a16:creationId xmlns:a16="http://schemas.microsoft.com/office/drawing/2014/main" id="{5AB41E6F-3D91-44FE-9C95-C87397B62E8A}"/>
              </a:ext>
            </a:extLst>
          </p:cNvPr>
          <p:cNvSpPr txBox="1">
            <a:spLocks/>
          </p:cNvSpPr>
          <p:nvPr/>
        </p:nvSpPr>
        <p:spPr>
          <a:xfrm>
            <a:off x="1369430" y="192367"/>
            <a:ext cx="8735789" cy="6802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b="1" kern="1200" spc="-300" baseline="0">
                <a:ln w="3175">
                  <a:solidFill>
                    <a:schemeClr val="tx2"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254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spc="-200" dirty="0">
                <a:effectLst/>
              </a:rPr>
              <a:t>R project</a:t>
            </a:r>
            <a:r>
              <a:rPr lang="ko-KR" altLang="en-US" sz="3000" spc="-200" dirty="0">
                <a:effectLst/>
              </a:rPr>
              <a:t>와 </a:t>
            </a:r>
            <a:r>
              <a:rPr lang="en-US" altLang="ko-KR" sz="3000" spc="-200" dirty="0">
                <a:effectLst/>
              </a:rPr>
              <a:t>R studio </a:t>
            </a:r>
            <a:r>
              <a:rPr lang="ko-KR" altLang="en-US" sz="3000" spc="-200" dirty="0">
                <a:effectLst/>
              </a:rPr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0662" y="256032"/>
            <a:ext cx="929031" cy="67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0" y="256032"/>
            <a:ext cx="981014" cy="631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D87548-9D5E-070D-20E7-841FEE55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1" y="1827752"/>
            <a:ext cx="905001" cy="88594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9A1E78-88E2-D886-E192-E905CC5AD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139" y="1827752"/>
            <a:ext cx="1836777" cy="11104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177C42-8350-F2A0-9D5C-E7C368954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236" y="1276065"/>
            <a:ext cx="2173262" cy="180478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BBC277-6823-1213-A6C5-22504E125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23" y="1276066"/>
            <a:ext cx="2186930" cy="180478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BCF45D-E81E-E8D3-E1B8-4C10A79BA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4278" y="1276065"/>
            <a:ext cx="1371965" cy="15315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79F6D7-9BCA-9BF5-C0D4-6C25D506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84" y="3144717"/>
            <a:ext cx="2173264" cy="18016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9F636C-A21B-6C30-B84F-94E0063AF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474" y="3144851"/>
            <a:ext cx="2186931" cy="18054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91C33D-F136-0DB5-44E9-A5C7EED04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417" y="3144852"/>
            <a:ext cx="2186932" cy="18054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A05F6C-AC11-7A8E-4E57-A07A81BE77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9022" y="3144717"/>
            <a:ext cx="2194485" cy="18016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2F7DB0-C6C3-4DA6-3CE3-5EDB4A382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683" y="5004508"/>
            <a:ext cx="1815766" cy="15126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38C8E0-A6F4-5D49-0781-63E04DA37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7642" y="5003889"/>
            <a:ext cx="1827185" cy="15132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3D434C-CA54-0689-A561-1925D7A641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2510" y="5250059"/>
            <a:ext cx="1820545" cy="102089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0F2A14-3C04-409B-73B0-2B6F165D89A9}"/>
              </a:ext>
            </a:extLst>
          </p:cNvPr>
          <p:cNvGrpSpPr/>
          <p:nvPr/>
        </p:nvGrpSpPr>
        <p:grpSpPr>
          <a:xfrm>
            <a:off x="456453" y="1282785"/>
            <a:ext cx="906113" cy="384721"/>
            <a:chOff x="456453" y="1199600"/>
            <a:chExt cx="906113" cy="38472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B6EBF29-92D2-FDDB-FECB-1A5F110B04B6}"/>
                </a:ext>
              </a:extLst>
            </p:cNvPr>
            <p:cNvGrpSpPr/>
            <p:nvPr/>
          </p:nvGrpSpPr>
          <p:grpSpPr>
            <a:xfrm>
              <a:off x="456453" y="1266735"/>
              <a:ext cx="88970" cy="250450"/>
              <a:chOff x="456453" y="1266735"/>
              <a:chExt cx="88970" cy="25045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3DDB49E-C499-01E1-94AC-0BD5E26E7E02}"/>
                  </a:ext>
                </a:extLst>
              </p:cNvPr>
              <p:cNvSpPr/>
              <p:nvPr/>
            </p:nvSpPr>
            <p:spPr>
              <a:xfrm>
                <a:off x="480266" y="1266735"/>
                <a:ext cx="65157" cy="2504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843451F-48B4-503D-635F-5FB177529D3F}"/>
                  </a:ext>
                </a:extLst>
              </p:cNvPr>
              <p:cNvSpPr/>
              <p:nvPr/>
            </p:nvSpPr>
            <p:spPr>
              <a:xfrm>
                <a:off x="456453" y="1266735"/>
                <a:ext cx="65157" cy="2504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CF778-510F-5B15-5156-02CDC591975A}"/>
                </a:ext>
              </a:extLst>
            </p:cNvPr>
            <p:cNvSpPr txBox="1"/>
            <p:nvPr/>
          </p:nvSpPr>
          <p:spPr>
            <a:xfrm>
              <a:off x="523875" y="1199600"/>
              <a:ext cx="838691" cy="3847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ko-KR" altLang="en-US" sz="1900" b="1" spc="-15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설치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1108629" y="2185268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3044811" y="2185268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338996" y="2187573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622989" y="2185268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2512384" y="4002822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4959089" y="4002822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7363764" y="4002822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2095224" y="5717778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4092291" y="5717778"/>
            <a:ext cx="213644" cy="8545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경상대병원">
      <a:dk1>
        <a:sysClr val="windowText" lastClr="000000"/>
      </a:dk1>
      <a:lt1>
        <a:sysClr val="window" lastClr="FFFFFF"/>
      </a:lt1>
      <a:dk2>
        <a:srgbClr val="1C1F79"/>
      </a:dk2>
      <a:lt2>
        <a:srgbClr val="E7E6E6"/>
      </a:lt2>
      <a:accent1>
        <a:srgbClr val="1770BF"/>
      </a:accent1>
      <a:accent2>
        <a:srgbClr val="00A0E9"/>
      </a:accent2>
      <a:accent3>
        <a:srgbClr val="B9CC00"/>
      </a:accent3>
      <a:accent4>
        <a:srgbClr val="F7AF00"/>
      </a:accent4>
      <a:accent5>
        <a:srgbClr val="898989"/>
      </a:accent5>
      <a:accent6>
        <a:srgbClr val="898989"/>
      </a:accent6>
      <a:hlink>
        <a:srgbClr val="0563C1"/>
      </a:hlink>
      <a:folHlink>
        <a:srgbClr val="954F72"/>
      </a:folHlink>
    </a:clrScheme>
    <a:fontScheme name="글꼴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204472</TotalTime>
  <Words>1597</Words>
  <Application>Microsoft Office PowerPoint</Application>
  <PresentationFormat>A4 용지(210x297mm)</PresentationFormat>
  <Paragraphs>346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HY헤드라인M</vt:lpstr>
      <vt:lpstr>Rix고딕 M</vt:lpstr>
      <vt:lpstr>맑은 고딕</vt:lpstr>
      <vt:lpstr>맑은 고딕 Semilight</vt:lpstr>
      <vt:lpstr>Arial</vt:lpstr>
      <vt:lpstr>Calibri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차군엔진 고도시험 준비</dc:title>
  <dc:creator>양인영</dc:creator>
  <cp:lastModifiedBy>성효 서</cp:lastModifiedBy>
  <cp:revision>1375</cp:revision>
  <cp:lastPrinted>2018-03-22T02:15:18Z</cp:lastPrinted>
  <dcterms:created xsi:type="dcterms:W3CDTF">2014-07-18T00:36:48Z</dcterms:created>
  <dcterms:modified xsi:type="dcterms:W3CDTF">2023-08-18T05:55:57Z</dcterms:modified>
</cp:coreProperties>
</file>